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365" r:id="rId4"/>
    <p:sldId id="366" r:id="rId5"/>
    <p:sldId id="374" r:id="rId6"/>
    <p:sldId id="367" r:id="rId7"/>
    <p:sldId id="368" r:id="rId8"/>
    <p:sldId id="372" r:id="rId9"/>
    <p:sldId id="350" r:id="rId10"/>
    <p:sldId id="357" r:id="rId11"/>
    <p:sldId id="381" r:id="rId12"/>
    <p:sldId id="382" r:id="rId13"/>
    <p:sldId id="361" r:id="rId14"/>
    <p:sldId id="360" r:id="rId15"/>
    <p:sldId id="356" r:id="rId16"/>
    <p:sldId id="375" r:id="rId17"/>
    <p:sldId id="377" r:id="rId18"/>
    <p:sldId id="378" r:id="rId19"/>
    <p:sldId id="331" r:id="rId20"/>
    <p:sldId id="259" r:id="rId21"/>
    <p:sldId id="286" r:id="rId22"/>
    <p:sldId id="287" r:id="rId23"/>
    <p:sldId id="334" r:id="rId24"/>
    <p:sldId id="333" r:id="rId25"/>
    <p:sldId id="335" r:id="rId26"/>
    <p:sldId id="337" r:id="rId27"/>
    <p:sldId id="344" r:id="rId28"/>
    <p:sldId id="348" r:id="rId29"/>
    <p:sldId id="342" r:id="rId30"/>
    <p:sldId id="363" r:id="rId31"/>
    <p:sldId id="338" r:id="rId32"/>
    <p:sldId id="339" r:id="rId33"/>
    <p:sldId id="302" r:id="rId34"/>
    <p:sldId id="303" r:id="rId35"/>
    <p:sldId id="380" r:id="rId36"/>
    <p:sldId id="341" r:id="rId37"/>
    <p:sldId id="28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85FE0-F29B-48E8-B6E3-D31F077B7DBE}" type="datetimeFigureOut">
              <a:rPr lang="en-US" smtClean="0"/>
              <a:t>8/24/2020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FCD5C4-3CA7-433C-BAE5-19B0755AF89C}" type="slidenum">
              <a:rPr lang="en-US" smtClean="0"/>
              <a:t>‹#›</a:t>
            </a:fld>
            <a:endParaRPr lang="en-US"/>
          </a:p>
        </p:txBody>
      </p:sp>
    </p:spTree>
    <p:extLst>
      <p:ext uri="{BB962C8B-B14F-4D97-AF65-F5344CB8AC3E}">
        <p14:creationId xmlns:p14="http://schemas.microsoft.com/office/powerpoint/2010/main" val="303702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F2CB4776-3B97-4601-89FB-4BCF6DA6FE6E}"/>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7F7F2DD2-CB91-43FC-851D-E47ED5D324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Times New Roman" panose="02020603050405020304" pitchFamily="18" charset="0"/>
              </a:rPr>
              <a:t>Germs spread when the body fluids of one person get into the body of another person. Most communicable bugs spread by getting onto the skin or hair. </a:t>
            </a:r>
          </a:p>
          <a:p>
            <a:endParaRPr lang="en-US" altLang="en-US"/>
          </a:p>
        </p:txBody>
      </p:sp>
      <p:sp>
        <p:nvSpPr>
          <p:cNvPr id="57348" name="Slide Number Placeholder 3">
            <a:extLst>
              <a:ext uri="{FF2B5EF4-FFF2-40B4-BE49-F238E27FC236}">
                <a16:creationId xmlns:a16="http://schemas.microsoft.com/office/drawing/2014/main" id="{6A996933-F246-4279-BCBE-E7188AD29C2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1B7815-27B8-48F7-B5FE-8703B22D60A0}"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5D778FF7-8BD6-4CE1-9814-BE22C091CB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07284B-5D14-489E-9C10-54580AB34B7B}" type="slidenum">
              <a:rPr lang="en-US" altLang="en-US">
                <a:latin typeface="Times New Roman" panose="02020603050405020304" pitchFamily="18" charset="0"/>
              </a:rPr>
              <a:pPr/>
              <a:t>19</a:t>
            </a:fld>
            <a:endParaRPr lang="en-US" altLang="en-US">
              <a:latin typeface="Times New Roman" panose="02020603050405020304" pitchFamily="18" charset="0"/>
            </a:endParaRPr>
          </a:p>
        </p:txBody>
      </p:sp>
      <p:sp>
        <p:nvSpPr>
          <p:cNvPr id="67587" name="Rectangle 2">
            <a:extLst>
              <a:ext uri="{FF2B5EF4-FFF2-40B4-BE49-F238E27FC236}">
                <a16:creationId xmlns:a16="http://schemas.microsoft.com/office/drawing/2014/main" id="{6F472F2B-7A71-42F9-878F-7C40DFCED354}"/>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68114F2F-AB2E-412B-B1F7-E6973B5D26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DC730FC9-B496-466C-B2EB-72E32F06D3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D4A80F-86CB-4DF8-BE04-2BF28CD66310}" type="slidenum">
              <a:rPr lang="en-US" altLang="en-US">
                <a:latin typeface="Times New Roman" panose="02020603050405020304" pitchFamily="18" charset="0"/>
              </a:rPr>
              <a:pPr/>
              <a:t>20</a:t>
            </a:fld>
            <a:endParaRPr lang="en-US" altLang="en-US">
              <a:latin typeface="Times New Roman" panose="02020603050405020304" pitchFamily="18" charset="0"/>
            </a:endParaRPr>
          </a:p>
        </p:txBody>
      </p:sp>
      <p:sp>
        <p:nvSpPr>
          <p:cNvPr id="68611" name="Rectangle 2">
            <a:extLst>
              <a:ext uri="{FF2B5EF4-FFF2-40B4-BE49-F238E27FC236}">
                <a16:creationId xmlns:a16="http://schemas.microsoft.com/office/drawing/2014/main" id="{DB561A61-7E02-498B-A7CC-EDF629DF0415}"/>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877E5226-F693-4657-BCEA-7BE05806DE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DE0458F1-81D4-4D3E-90CF-E22F022CE7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A41797-29D5-4E8F-A6A2-7FAEA90C2393}" type="slidenum">
              <a:rPr lang="en-US" altLang="en-US">
                <a:latin typeface="Times New Roman" panose="02020603050405020304" pitchFamily="18" charset="0"/>
              </a:rPr>
              <a:pPr/>
              <a:t>21</a:t>
            </a:fld>
            <a:endParaRPr lang="en-US" altLang="en-US">
              <a:latin typeface="Times New Roman" panose="02020603050405020304" pitchFamily="18" charset="0"/>
            </a:endParaRPr>
          </a:p>
        </p:txBody>
      </p:sp>
      <p:sp>
        <p:nvSpPr>
          <p:cNvPr id="69635" name="Rectangle 2">
            <a:extLst>
              <a:ext uri="{FF2B5EF4-FFF2-40B4-BE49-F238E27FC236}">
                <a16:creationId xmlns:a16="http://schemas.microsoft.com/office/drawing/2014/main" id="{A1E839A3-AE09-482A-8400-F2D1D5A70B24}"/>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20E46B1C-3EF0-443F-A4A0-FD9FDE26C4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669E43A3-9528-4B15-91B4-B4BFF3DB08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DCAEC7-E3B9-45D7-B120-BA5F1AE2BA29}" type="slidenum">
              <a:rPr lang="en-US" altLang="en-US">
                <a:latin typeface="Times New Roman" panose="02020603050405020304" pitchFamily="18" charset="0"/>
              </a:rPr>
              <a:pPr/>
              <a:t>22</a:t>
            </a:fld>
            <a:endParaRPr lang="en-US" altLang="en-US">
              <a:latin typeface="Times New Roman" panose="02020603050405020304" pitchFamily="18" charset="0"/>
            </a:endParaRPr>
          </a:p>
        </p:txBody>
      </p:sp>
      <p:sp>
        <p:nvSpPr>
          <p:cNvPr id="70659" name="Rectangle 2">
            <a:extLst>
              <a:ext uri="{FF2B5EF4-FFF2-40B4-BE49-F238E27FC236}">
                <a16:creationId xmlns:a16="http://schemas.microsoft.com/office/drawing/2014/main" id="{ADDD3409-2A69-4861-B348-D36164C46554}"/>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BFF31B50-DA3E-4A5F-B916-CFE9198816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81D3B74B-D3F3-4EF2-8542-63517E8188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B5EC06-B654-4F70-8782-8853EB20F0EF}" type="slidenum">
              <a:rPr lang="en-US" altLang="en-US">
                <a:latin typeface="Times New Roman" panose="02020603050405020304" pitchFamily="18" charset="0"/>
              </a:rPr>
              <a:pPr/>
              <a:t>29</a:t>
            </a:fld>
            <a:endParaRPr lang="en-US" altLang="en-US">
              <a:latin typeface="Times New Roman" panose="02020603050405020304" pitchFamily="18" charset="0"/>
            </a:endParaRPr>
          </a:p>
        </p:txBody>
      </p:sp>
      <p:sp>
        <p:nvSpPr>
          <p:cNvPr id="71683" name="Rectangle 2">
            <a:extLst>
              <a:ext uri="{FF2B5EF4-FFF2-40B4-BE49-F238E27FC236}">
                <a16:creationId xmlns:a16="http://schemas.microsoft.com/office/drawing/2014/main" id="{38549797-C79B-499F-B2D1-D57E2BCD68F9}"/>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F83A0F35-FA69-4CC5-ACEA-6512EA931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737C181B-56A4-47BF-87CB-1A78E965D8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E8F52B-7914-4BD9-AC3D-FB10EC27C237}" type="slidenum">
              <a:rPr lang="en-US" altLang="en-US">
                <a:latin typeface="Times New Roman" panose="02020603050405020304" pitchFamily="18" charset="0"/>
              </a:rPr>
              <a:pPr/>
              <a:t>33</a:t>
            </a:fld>
            <a:endParaRPr lang="en-US" altLang="en-US">
              <a:latin typeface="Times New Roman" panose="02020603050405020304" pitchFamily="18" charset="0"/>
            </a:endParaRPr>
          </a:p>
        </p:txBody>
      </p:sp>
      <p:sp>
        <p:nvSpPr>
          <p:cNvPr id="72707" name="Rectangle 2">
            <a:extLst>
              <a:ext uri="{FF2B5EF4-FFF2-40B4-BE49-F238E27FC236}">
                <a16:creationId xmlns:a16="http://schemas.microsoft.com/office/drawing/2014/main" id="{21152837-1BC1-4C30-8AF1-70F6791DD4A1}"/>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A4FC7B30-E2FD-4056-82F0-D69AF94652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5FC8281F-D6F1-4380-A0EA-88A1695D9A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F3D53B-1C2D-4345-9115-6C2A7AB0736B}" type="slidenum">
              <a:rPr lang="en-US" altLang="en-US">
                <a:latin typeface="Times New Roman" panose="02020603050405020304" pitchFamily="18" charset="0"/>
              </a:rPr>
              <a:pPr/>
              <a:t>34</a:t>
            </a:fld>
            <a:endParaRPr lang="en-US" altLang="en-US">
              <a:latin typeface="Times New Roman" panose="02020603050405020304" pitchFamily="18" charset="0"/>
            </a:endParaRPr>
          </a:p>
        </p:txBody>
      </p:sp>
      <p:sp>
        <p:nvSpPr>
          <p:cNvPr id="73731" name="Rectangle 2">
            <a:extLst>
              <a:ext uri="{FF2B5EF4-FFF2-40B4-BE49-F238E27FC236}">
                <a16:creationId xmlns:a16="http://schemas.microsoft.com/office/drawing/2014/main" id="{A297444F-05C3-4105-AF4E-B4C716EE3533}"/>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4117EE77-8940-4BB2-A426-979680912D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ABE779CF-EF6E-4ED4-A6AA-319F0D272A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24FE43-5B56-48B1-BBFC-91090FF4FFE3}" type="slidenum">
              <a:rPr lang="en-US" altLang="en-US">
                <a:latin typeface="Times New Roman" panose="02020603050405020304" pitchFamily="18" charset="0"/>
              </a:rPr>
              <a:pPr/>
              <a:t>36</a:t>
            </a:fld>
            <a:endParaRPr lang="en-US" altLang="en-US">
              <a:latin typeface="Times New Roman" panose="02020603050405020304" pitchFamily="18" charset="0"/>
            </a:endParaRPr>
          </a:p>
        </p:txBody>
      </p:sp>
      <p:sp>
        <p:nvSpPr>
          <p:cNvPr id="74755" name="Rectangle 2">
            <a:extLst>
              <a:ext uri="{FF2B5EF4-FFF2-40B4-BE49-F238E27FC236}">
                <a16:creationId xmlns:a16="http://schemas.microsoft.com/office/drawing/2014/main" id="{79D8C0F3-C84D-41AD-941A-3CD077B0CB31}"/>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D20A0BE3-6B1B-41E5-BDE5-8FC8D739A7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1139967E-E017-4E39-91C3-6DED878E06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6437F9-D8FD-4192-B130-E521699FC683}" type="slidenum">
              <a:rPr lang="en-US" altLang="en-US">
                <a:latin typeface="Times New Roman" panose="02020603050405020304" pitchFamily="18" charset="0"/>
              </a:rPr>
              <a:pPr/>
              <a:t>37</a:t>
            </a:fld>
            <a:endParaRPr lang="en-US" altLang="en-US">
              <a:latin typeface="Times New Roman" panose="02020603050405020304" pitchFamily="18" charset="0"/>
            </a:endParaRPr>
          </a:p>
        </p:txBody>
      </p:sp>
      <p:sp>
        <p:nvSpPr>
          <p:cNvPr id="76803" name="Rectangle 2">
            <a:extLst>
              <a:ext uri="{FF2B5EF4-FFF2-40B4-BE49-F238E27FC236}">
                <a16:creationId xmlns:a16="http://schemas.microsoft.com/office/drawing/2014/main" id="{C00343F9-34D0-4370-AE60-21C21948E71A}"/>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93A9267F-D64D-4BA0-A474-9D953E0ADF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59F6C74-DD84-427F-8720-2B4EBE00FC9B}"/>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42F39C0E-94D8-4A1E-86E4-149A61E0E870}"/>
              </a:ext>
            </a:extLst>
          </p:cNvPr>
          <p:cNvSpPr>
            <a:spLocks noGrp="1"/>
          </p:cNvSpPr>
          <p:nvPr>
            <p:ph type="body" idx="1"/>
          </p:nvPr>
        </p:nvSpPr>
        <p:spPr/>
        <p:txBody>
          <a:bodyPr>
            <a:normAutofit/>
          </a:bodyPr>
          <a:lstStyle/>
          <a:p>
            <a:pPr>
              <a:defRPr/>
            </a:pPr>
            <a:r>
              <a:rPr lang="en-US" b="1" dirty="0"/>
              <a:t>Respiratory</a:t>
            </a:r>
            <a:r>
              <a:rPr lang="en-US" dirty="0"/>
              <a:t> diseases (e.g., colds) affect the head and chest. They are spread by: coughing, sneezing, and breathing, touching nasal mucus, saliva, and eye discharge. </a:t>
            </a:r>
          </a:p>
          <a:p>
            <a:pPr>
              <a:defRPr/>
            </a:pPr>
            <a:r>
              <a:rPr lang="en-US" b="1" dirty="0"/>
              <a:t>Gastrointestinal</a:t>
            </a:r>
            <a:r>
              <a:rPr lang="en-US" dirty="0"/>
              <a:t> diseases (e.g., infectious diarrhea) affect the stomach and intestines. They are spread by: </a:t>
            </a:r>
          </a:p>
          <a:p>
            <a:pPr lvl="1">
              <a:defRPr/>
            </a:pPr>
            <a:r>
              <a:rPr lang="en-US" dirty="0"/>
              <a:t>touching stool, vomit, or contaminated surfaces, eating food </a:t>
            </a:r>
          </a:p>
          <a:p>
            <a:pPr lvl="1">
              <a:defRPr/>
            </a:pPr>
            <a:r>
              <a:rPr lang="en-US" dirty="0"/>
              <a:t>contaminated by stool, drinking or bathing in water contaminated by stool. </a:t>
            </a:r>
          </a:p>
          <a:p>
            <a:pPr>
              <a:defRPr/>
            </a:pPr>
            <a:r>
              <a:rPr lang="en-US" b="1" dirty="0"/>
              <a:t>Dermatologic</a:t>
            </a:r>
            <a:r>
              <a:rPr lang="en-US" dirty="0"/>
              <a:t> diseases (e.g., ringworm) affect the skin and hair. They are spread by:  touching skin or hair, </a:t>
            </a:r>
            <a:br>
              <a:rPr lang="en-US" dirty="0"/>
            </a:br>
            <a:r>
              <a:rPr lang="en-US" dirty="0"/>
              <a:t>sharing items such as clothes, hats, towels, and hairbrushes that touch skin or hair. </a:t>
            </a:r>
          </a:p>
          <a:p>
            <a:pPr>
              <a:defRPr/>
            </a:pPr>
            <a:r>
              <a:rPr lang="en-US" b="1" dirty="0"/>
              <a:t>Blood-borne</a:t>
            </a:r>
            <a:r>
              <a:rPr lang="en-US" dirty="0"/>
              <a:t> diseases (e.g., hepatitis B) affect the entire body. They are spread by: getting blood onto broken skin, receiving blood transfusions, sharing needles used for injections, piercing, or tattoos, </a:t>
            </a:r>
            <a:br>
              <a:rPr lang="en-US" dirty="0"/>
            </a:br>
            <a:r>
              <a:rPr lang="en-US" dirty="0"/>
              <a:t>having sexual contact that shares body fluids.</a:t>
            </a:r>
          </a:p>
          <a:p>
            <a:pPr>
              <a:defRPr/>
            </a:pPr>
            <a:endParaRPr lang="en-US" dirty="0"/>
          </a:p>
        </p:txBody>
      </p:sp>
      <p:sp>
        <p:nvSpPr>
          <p:cNvPr id="58372" name="Slide Number Placeholder 3">
            <a:extLst>
              <a:ext uri="{FF2B5EF4-FFF2-40B4-BE49-F238E27FC236}">
                <a16:creationId xmlns:a16="http://schemas.microsoft.com/office/drawing/2014/main" id="{F6CCCF58-E3B3-4ADF-9569-C118DDA0A12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935F68-22B9-4E07-9819-A6999B86F916}" type="slidenum">
              <a:rPr lang="en-US" altLang="en-US">
                <a:latin typeface="Times New Roman" panose="02020603050405020304" pitchFamily="18" charset="0"/>
              </a:rPr>
              <a:pPr/>
              <a:t>7</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1CE87547-7D91-41A5-BAB8-90A69D7651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ABCE80-9545-4AA1-A2DA-4C428F66457E}" type="slidenum">
              <a:rPr lang="en-US" altLang="en-US">
                <a:latin typeface="Times New Roman" panose="02020603050405020304" pitchFamily="18" charset="0"/>
              </a:rPr>
              <a:pPr/>
              <a:t>8</a:t>
            </a:fld>
            <a:endParaRPr lang="en-US" altLang="en-US">
              <a:latin typeface="Times New Roman" panose="02020603050405020304" pitchFamily="18" charset="0"/>
            </a:endParaRPr>
          </a:p>
        </p:txBody>
      </p:sp>
      <p:sp>
        <p:nvSpPr>
          <p:cNvPr id="59395" name="Rectangle 2">
            <a:extLst>
              <a:ext uri="{FF2B5EF4-FFF2-40B4-BE49-F238E27FC236}">
                <a16:creationId xmlns:a16="http://schemas.microsoft.com/office/drawing/2014/main" id="{11F22E00-311C-4323-9A8A-7344BB1F3087}"/>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2119F1BC-EABC-41D2-9C04-9B5554AEB4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A47E3F8-4084-4184-84BE-DDB54BB0B464}"/>
              </a:ext>
            </a:extLst>
          </p:cNvPr>
          <p:cNvSpPr>
            <a:spLocks noGrp="1" noRot="1" noChangeAspect="1" noTextEdit="1"/>
          </p:cNvSpPr>
          <p:nvPr>
            <p:ph type="sldImg"/>
          </p:nvPr>
        </p:nvSpPr>
        <p:spPr>
          <a:ln/>
        </p:spPr>
      </p:sp>
      <p:sp>
        <p:nvSpPr>
          <p:cNvPr id="60419" name="Notes Placeholder 2">
            <a:extLst>
              <a:ext uri="{FF2B5EF4-FFF2-40B4-BE49-F238E27FC236}">
                <a16:creationId xmlns:a16="http://schemas.microsoft.com/office/drawing/2014/main" id="{3E26DE0B-8BC7-4461-B15C-E2565F4854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0420" name="Slide Number Placeholder 3">
            <a:extLst>
              <a:ext uri="{FF2B5EF4-FFF2-40B4-BE49-F238E27FC236}">
                <a16:creationId xmlns:a16="http://schemas.microsoft.com/office/drawing/2014/main" id="{AFFE9A08-5F5D-4C24-895A-8DDA797E00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D63C36-8D0A-49BA-85AF-1DB01A3A3DA9}" type="slidenum">
              <a:rPr lang="en-US" altLang="en-US">
                <a:latin typeface="Times New Roman" panose="02020603050405020304" pitchFamily="18" charset="0"/>
              </a:rPr>
              <a:pPr/>
              <a:t>10</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4CEF04E9-9CBB-4F4D-85B0-DD171A4DA1A6}"/>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4D9AAE6D-ED0F-4FCD-ABE4-6103975900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How do you check vaccine records?  </a:t>
            </a:r>
            <a:r>
              <a:rPr lang="en-US" altLang="en-US">
                <a:solidFill>
                  <a:srgbClr val="FF0000"/>
                </a:solidFill>
                <a:latin typeface="Segoe Script" panose="030B0504020000000003" pitchFamily="66" charset="0"/>
              </a:rPr>
              <a:t>1.  compare to CDC chard 2.  PROMIS</a:t>
            </a:r>
            <a:r>
              <a:rPr lang="en-US" altLang="en-US"/>
              <a:t>  Why should we check if records are UTD?  Because it’s required.  Because it can save the life of a child by preventing diseases.  Because having immunizations lessens the risk of other children getting a communicable disease.   Why are so many children overdue for vaccines 1.  Because parents don’t take them to get immunized.  2.  Because some parents do not believe in immunizing their children.  </a:t>
            </a:r>
          </a:p>
        </p:txBody>
      </p:sp>
      <p:sp>
        <p:nvSpPr>
          <p:cNvPr id="62468" name="Slide Number Placeholder 3">
            <a:extLst>
              <a:ext uri="{FF2B5EF4-FFF2-40B4-BE49-F238E27FC236}">
                <a16:creationId xmlns:a16="http://schemas.microsoft.com/office/drawing/2014/main" id="{7F138480-4902-43D8-8A11-D48E1FBB443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9286EA-6BD3-4B4F-A113-0A52EDF6CCBC}" type="slidenum">
              <a:rPr lang="en-US" altLang="en-US">
                <a:latin typeface="Times New Roman" panose="02020603050405020304" pitchFamily="18" charset="0"/>
              </a:rPr>
              <a:pPr/>
              <a:t>13</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96518752-CF40-4F22-95C7-16BB6B7781A7}"/>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3E3DFA22-96EC-4982-A0AE-77BC731D64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How do you promote flu vaccine use?  Examples:  Parent education.  Explaining benefits of flu shot.</a:t>
            </a:r>
          </a:p>
          <a:p>
            <a:endParaRPr lang="en-US" altLang="en-US"/>
          </a:p>
        </p:txBody>
      </p:sp>
      <p:sp>
        <p:nvSpPr>
          <p:cNvPr id="63492" name="Slide Number Placeholder 3">
            <a:extLst>
              <a:ext uri="{FF2B5EF4-FFF2-40B4-BE49-F238E27FC236}">
                <a16:creationId xmlns:a16="http://schemas.microsoft.com/office/drawing/2014/main" id="{D9501067-39B3-4CCA-AFEC-CDBDD874D6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30E4FB-9585-48E2-A245-B7672BF75331}" type="slidenum">
              <a:rPr lang="en-US" altLang="en-US">
                <a:latin typeface="Times New Roman" panose="02020603050405020304" pitchFamily="18" charset="0"/>
              </a:rPr>
              <a:pPr/>
              <a:t>14</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291B8C4-731D-45E7-97D3-DD739A09CD27}"/>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F0A55F52-F066-47AB-ABEE-D3565CFFA21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4516" name="Slide Number Placeholder 3">
            <a:extLst>
              <a:ext uri="{FF2B5EF4-FFF2-40B4-BE49-F238E27FC236}">
                <a16:creationId xmlns:a16="http://schemas.microsoft.com/office/drawing/2014/main" id="{0B6F615F-F223-4B2D-BEBC-DB4F03A52C7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F46D35-B3B9-419B-BEB8-B51ADADA90A2}" type="slidenum">
              <a:rPr lang="en-US" altLang="en-US">
                <a:latin typeface="Times New Roman" panose="02020603050405020304" pitchFamily="18" charset="0"/>
              </a:rPr>
              <a:pPr/>
              <a:t>16</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45AFF9A2-EF20-4859-AF8A-60AFBF39C992}"/>
              </a:ext>
            </a:extLst>
          </p:cNvPr>
          <p:cNvSpPr>
            <a:spLocks noGrp="1" noRot="1" noChangeAspect="1" noTextEdit="1"/>
          </p:cNvSpPr>
          <p:nvPr>
            <p:ph type="sldImg"/>
          </p:nvPr>
        </p:nvSpPr>
        <p:spPr>
          <a:ln/>
        </p:spPr>
      </p:sp>
      <p:sp>
        <p:nvSpPr>
          <p:cNvPr id="65539" name="Notes Placeholder 2">
            <a:extLst>
              <a:ext uri="{FF2B5EF4-FFF2-40B4-BE49-F238E27FC236}">
                <a16:creationId xmlns:a16="http://schemas.microsoft.com/office/drawing/2014/main" id="{9C8C20E9-841E-462E-AE78-396CB7BE51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a:extLst>
              <a:ext uri="{FF2B5EF4-FFF2-40B4-BE49-F238E27FC236}">
                <a16:creationId xmlns:a16="http://schemas.microsoft.com/office/drawing/2014/main" id="{31E18B4A-F0D8-4B3B-9D1E-18A63BB9F6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5D151C-4925-4138-AC0F-F34F4F346674}" type="slidenum">
              <a:rPr lang="en-US" altLang="en-US">
                <a:latin typeface="Times New Roman" panose="02020603050405020304" pitchFamily="18" charset="0"/>
              </a:rPr>
              <a:pPr/>
              <a:t>17</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DA10CFD9-1D32-42AF-881E-09D06F8AAED2}"/>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CA34A55B-6F43-4338-92EB-F9E0DA6C54B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6564" name="Slide Number Placeholder 3">
            <a:extLst>
              <a:ext uri="{FF2B5EF4-FFF2-40B4-BE49-F238E27FC236}">
                <a16:creationId xmlns:a16="http://schemas.microsoft.com/office/drawing/2014/main" id="{0C98EFA9-89FA-4500-A595-1D03543A95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7B06AE-E546-4F2D-84CF-E03B00EF6EDC}" type="slidenum">
              <a:rPr lang="en-US" altLang="en-US">
                <a:latin typeface="Times New Roman" panose="02020603050405020304" pitchFamily="18" charset="0"/>
              </a:rPr>
              <a:pPr/>
              <a:t>18</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2DB3-A974-42A4-BE37-75332D4D6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97A2A0-7496-4D90-AB33-83F35C0C85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39C1FD-09FC-4F31-BF7B-6D6DEB84D00F}"/>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40C97D19-5B4E-4E41-A10E-C6A840B946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CB803E-2BA1-497A-8D75-CBF2CBCD2422}"/>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363572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11DF-ABA9-42B5-9D32-A88D0E5BE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1B02CE-61F0-45A2-B9FE-7B0FBE2FC5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7F3AF-6D7A-43ED-9DD6-F68AA7A24D6C}"/>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FB851504-60A7-4B4C-A642-3DF7445669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A5B85-07A8-487B-8317-D11D012F54EC}"/>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131579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C8066-86BC-4C28-A4CC-4F8A5CBB86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F5B59E-4E00-412C-BB70-791C363348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AE69D-AE36-42DF-834B-F9025662A900}"/>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234BAEB9-4E68-4408-945B-C82186390E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C93A51-2522-449A-B75A-ED70CF586F7E}"/>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317960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0C1B5-CE88-4E41-8423-17EB511C28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A9AADD-BFA2-400C-829F-9D42AD56A5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62BE71-0294-4FB5-9419-64263336F47D}"/>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10B89665-2546-45D0-A439-8AF8593F1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7A5D3A-1266-4958-AAF3-F36748DDD161}"/>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27603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351D5-1E97-4B87-B154-9BAE1035A5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A75218-D348-4F82-B454-CC015BA3AC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729250-3357-49AE-9715-9BE46ABC8DB0}"/>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BFDEA723-0184-4DDD-9F06-43C311F8F9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7A259-27E9-45F3-BCCF-EBD6DAD3F059}"/>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2112395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30BB-05A1-487C-82B6-723276DDDA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D8F3A2-E20C-406F-A866-08DC0C43B2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744E96-A12C-4EB3-8857-69FABEC70D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01AF7B-7BEC-4E2A-8BB5-849B33156C20}"/>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6" name="Footer Placeholder 5">
            <a:extLst>
              <a:ext uri="{FF2B5EF4-FFF2-40B4-BE49-F238E27FC236}">
                <a16:creationId xmlns:a16="http://schemas.microsoft.com/office/drawing/2014/main" id="{4A983112-2D83-437A-BE54-00076F7F33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907CAC-BE35-40B8-ADA0-10BB63381249}"/>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27515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6067D-EAAF-42BE-9325-7A6363940F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65F8F8-6CA9-4532-B067-26D2F888A4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F2A0CD-A65D-4DC4-8A0B-3AF3887DF1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FC880D-85D4-4A21-A036-AAFF607DBE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BF1351-6744-4D8A-8968-3047965B2C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60CE1F-FB01-4D82-8E74-CF53D864D342}"/>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8" name="Footer Placeholder 7">
            <a:extLst>
              <a:ext uri="{FF2B5EF4-FFF2-40B4-BE49-F238E27FC236}">
                <a16:creationId xmlns:a16="http://schemas.microsoft.com/office/drawing/2014/main" id="{17CB36FB-2138-430B-A2AE-13827981A8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28AC98-6D38-4CF9-82EF-2275909BE29E}"/>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315834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EB40F-FD56-402E-AB50-1887B5A2F1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406A7C-0A80-48AA-A830-0D52AE3C17BD}"/>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4" name="Footer Placeholder 3">
            <a:extLst>
              <a:ext uri="{FF2B5EF4-FFF2-40B4-BE49-F238E27FC236}">
                <a16:creationId xmlns:a16="http://schemas.microsoft.com/office/drawing/2014/main" id="{A2C5A3FA-9BBE-493C-BE2D-A465CAD618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D68E10-9327-4AC2-9E38-01744C8A4CC7}"/>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3341516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BAB725-16E7-4E32-9966-F0067314BE2D}"/>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3" name="Footer Placeholder 2">
            <a:extLst>
              <a:ext uri="{FF2B5EF4-FFF2-40B4-BE49-F238E27FC236}">
                <a16:creationId xmlns:a16="http://schemas.microsoft.com/office/drawing/2014/main" id="{67929701-B6CE-43A3-AFA6-2A101D44B4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EC3A36-123F-4286-BE49-C09120060A11}"/>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197720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E0E6-FC84-4899-A5B4-3E14B362E2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DC7611-5EBC-4520-81D3-67C98406A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C71E91-9E8E-4479-8DC9-0D1F032B8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5B836F-596C-4AF5-B2C4-A15FFC7D1626}"/>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6" name="Footer Placeholder 5">
            <a:extLst>
              <a:ext uri="{FF2B5EF4-FFF2-40B4-BE49-F238E27FC236}">
                <a16:creationId xmlns:a16="http://schemas.microsoft.com/office/drawing/2014/main" id="{82615841-BA5C-41BD-B51E-57FBB79B4E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15F770-D142-4735-A701-BE81E577A8F2}"/>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585432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7C8B5-0954-4A81-9D53-F10973E93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A846B0-A01F-45F8-BAF3-A791D9CBC7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0B507E-9B96-4E0E-AB13-E2265BA03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864DE6-EF76-42E5-997A-0C36E9D60E84}"/>
              </a:ext>
            </a:extLst>
          </p:cNvPr>
          <p:cNvSpPr>
            <a:spLocks noGrp="1"/>
          </p:cNvSpPr>
          <p:nvPr>
            <p:ph type="dt" sz="half" idx="10"/>
          </p:nvPr>
        </p:nvSpPr>
        <p:spPr/>
        <p:txBody>
          <a:bodyPr/>
          <a:lstStyle/>
          <a:p>
            <a:fld id="{EF368FD4-078A-4738-8A42-4E626C70A72D}" type="datetimeFigureOut">
              <a:rPr lang="en-US" smtClean="0"/>
              <a:t>8/24/2020</a:t>
            </a:fld>
            <a:endParaRPr lang="en-US"/>
          </a:p>
        </p:txBody>
      </p:sp>
      <p:sp>
        <p:nvSpPr>
          <p:cNvPr id="6" name="Footer Placeholder 5">
            <a:extLst>
              <a:ext uri="{FF2B5EF4-FFF2-40B4-BE49-F238E27FC236}">
                <a16:creationId xmlns:a16="http://schemas.microsoft.com/office/drawing/2014/main" id="{542D2E5C-166F-4003-A31A-8DF60F81B0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1CD9A8-29E7-4532-8D81-2D96135EAF95}"/>
              </a:ext>
            </a:extLst>
          </p:cNvPr>
          <p:cNvSpPr>
            <a:spLocks noGrp="1"/>
          </p:cNvSpPr>
          <p:nvPr>
            <p:ph type="sldNum" sz="quarter" idx="12"/>
          </p:nvPr>
        </p:nvSpPr>
        <p:spPr/>
        <p:txBody>
          <a:bodyPr/>
          <a:lstStyle/>
          <a:p>
            <a:fld id="{30790EA5-A3D7-4AE8-9E75-15BB2FBF5C7E}" type="slidenum">
              <a:rPr lang="en-US" smtClean="0"/>
              <a:t>‹#›</a:t>
            </a:fld>
            <a:endParaRPr lang="en-US"/>
          </a:p>
        </p:txBody>
      </p:sp>
    </p:spTree>
    <p:extLst>
      <p:ext uri="{BB962C8B-B14F-4D97-AF65-F5344CB8AC3E}">
        <p14:creationId xmlns:p14="http://schemas.microsoft.com/office/powerpoint/2010/main" val="2617035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073BBC-C052-4622-8608-BD404D9BA4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4CD535-ABBF-4F07-875D-6249925995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E6857A-3841-47EE-8150-DC0C6A4A7E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68FD4-078A-4738-8A42-4E626C70A72D}" type="datetimeFigureOut">
              <a:rPr lang="en-US" smtClean="0"/>
              <a:t>8/24/2020</a:t>
            </a:fld>
            <a:endParaRPr lang="en-US"/>
          </a:p>
        </p:txBody>
      </p:sp>
      <p:sp>
        <p:nvSpPr>
          <p:cNvPr id="5" name="Footer Placeholder 4">
            <a:extLst>
              <a:ext uri="{FF2B5EF4-FFF2-40B4-BE49-F238E27FC236}">
                <a16:creationId xmlns:a16="http://schemas.microsoft.com/office/drawing/2014/main" id="{3BF1E448-F437-4E2C-B8D1-2EDB5DE11B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6A45B6-22A1-4A62-96CF-A516E60780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90EA5-A3D7-4AE8-9E75-15BB2FBF5C7E}" type="slidenum">
              <a:rPr lang="en-US" smtClean="0"/>
              <a:t>‹#›</a:t>
            </a:fld>
            <a:endParaRPr lang="en-US"/>
          </a:p>
        </p:txBody>
      </p:sp>
    </p:spTree>
    <p:extLst>
      <p:ext uri="{BB962C8B-B14F-4D97-AF65-F5344CB8AC3E}">
        <p14:creationId xmlns:p14="http://schemas.microsoft.com/office/powerpoint/2010/main" val="3638639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ore.quest.dshs.tesxas.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http://www.cdc.gov/vaccines" TargetMode="External"/><Relationship Id="rId7"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8.jpeg"/><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www.ehow.com/hobbies-games/" TargetMode="External"/><Relationship Id="rId1" Type="http://schemas.openxmlformats.org/officeDocument/2006/relationships/slideLayout" Target="../slideLayouts/slideLayout4.xml"/><Relationship Id="rId5" Type="http://schemas.openxmlformats.org/officeDocument/2006/relationships/image" Target="../media/image27.jpeg"/><Relationship Id="rId4" Type="http://schemas.openxmlformats.org/officeDocument/2006/relationships/image" Target="../media/image26.jpeg"/></Relationships>
</file>

<file path=ppt/slides/_rels/slide2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4.xml"/><Relationship Id="rId5" Type="http://schemas.openxmlformats.org/officeDocument/2006/relationships/image" Target="../media/image35.jpeg"/><Relationship Id="rId4" Type="http://schemas.openxmlformats.org/officeDocument/2006/relationships/image" Target="../media/image34.jpeg"/></Relationships>
</file>

<file path=ppt/slides/_rels/slide2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9.jpeg"/><Relationship Id="rId5" Type="http://schemas.openxmlformats.org/officeDocument/2006/relationships/image" Target="../media/image38.jpeg"/><Relationship Id="rId4" Type="http://schemas.openxmlformats.org/officeDocument/2006/relationships/image" Target="../media/image37.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FC8B-60C7-4FEC-9853-9271A54DB54F}"/>
              </a:ext>
            </a:extLst>
          </p:cNvPr>
          <p:cNvSpPr>
            <a:spLocks noGrp="1"/>
          </p:cNvSpPr>
          <p:nvPr>
            <p:ph type="ctrTitle"/>
          </p:nvPr>
        </p:nvSpPr>
        <p:spPr>
          <a:xfrm>
            <a:off x="1127573" y="1122363"/>
            <a:ext cx="10226693" cy="2804508"/>
          </a:xfrm>
        </p:spPr>
        <p:txBody>
          <a:bodyPr>
            <a:normAutofit fontScale="90000"/>
          </a:bodyPr>
          <a:lstStyle/>
          <a:p>
            <a:br>
              <a:rPr lang="en-US" dirty="0"/>
            </a:br>
            <a:r>
              <a:rPr lang="en-US" dirty="0"/>
              <a:t> </a:t>
            </a:r>
            <a:br>
              <a:rPr lang="en-US" dirty="0"/>
            </a:br>
            <a:r>
              <a:rPr lang="en-US" dirty="0"/>
              <a:t>Preventing and Controlling the Spread of Communicable Diseases, Including Immunizations </a:t>
            </a:r>
          </a:p>
        </p:txBody>
      </p:sp>
      <p:sp>
        <p:nvSpPr>
          <p:cNvPr id="3" name="Subtitle 2">
            <a:extLst>
              <a:ext uri="{FF2B5EF4-FFF2-40B4-BE49-F238E27FC236}">
                <a16:creationId xmlns:a16="http://schemas.microsoft.com/office/drawing/2014/main" id="{C3C8C671-FE92-4802-A969-6C4E87C1A3E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91992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64C7500-16EF-43FD-AC82-569E5168B4A3}"/>
              </a:ext>
            </a:extLst>
          </p:cNvPr>
          <p:cNvSpPr>
            <a:spLocks noGrp="1"/>
          </p:cNvSpPr>
          <p:nvPr>
            <p:ph type="title"/>
          </p:nvPr>
        </p:nvSpPr>
        <p:spPr>
          <a:xfrm>
            <a:off x="2133600" y="228600"/>
            <a:ext cx="8153400" cy="990600"/>
          </a:xfrm>
        </p:spPr>
        <p:txBody>
          <a:bodyPr>
            <a:normAutofit fontScale="90000"/>
          </a:bodyPr>
          <a:lstStyle/>
          <a:p>
            <a:pPr>
              <a:defRPr/>
            </a:pPr>
            <a:br>
              <a:rPr lang="en-US" sz="4200" dirty="0"/>
            </a:br>
            <a:r>
              <a:rPr lang="en-US" sz="4200" u="sng" dirty="0"/>
              <a:t>The Role of staff is: </a:t>
            </a:r>
          </a:p>
        </p:txBody>
      </p:sp>
      <p:sp>
        <p:nvSpPr>
          <p:cNvPr id="20483" name="Rectangle 3">
            <a:extLst>
              <a:ext uri="{FF2B5EF4-FFF2-40B4-BE49-F238E27FC236}">
                <a16:creationId xmlns:a16="http://schemas.microsoft.com/office/drawing/2014/main" id="{E09BAAEF-9BF5-476F-BBB1-C83E624F5648}"/>
              </a:ext>
            </a:extLst>
          </p:cNvPr>
          <p:cNvSpPr>
            <a:spLocks noGrp="1"/>
          </p:cNvSpPr>
          <p:nvPr>
            <p:ph sz="quarter" idx="1"/>
          </p:nvPr>
        </p:nvSpPr>
        <p:spPr>
          <a:xfrm>
            <a:off x="1676400" y="1295400"/>
            <a:ext cx="8763000" cy="4191000"/>
          </a:xfrm>
        </p:spPr>
        <p:txBody>
          <a:bodyPr/>
          <a:lstStyle/>
          <a:p>
            <a:pPr eaLnBrk="1" hangingPunct="1"/>
            <a:r>
              <a:rPr lang="en-US" altLang="en-US" sz="3200">
                <a:latin typeface="Times New Roman" panose="02020603050405020304" pitchFamily="18" charset="0"/>
                <a:cs typeface="Times New Roman" panose="02020603050405020304" pitchFamily="18" charset="0"/>
              </a:rPr>
              <a:t>Observe children for signs of Illness. </a:t>
            </a:r>
          </a:p>
          <a:p>
            <a:pPr eaLnBrk="1" hangingPunct="1"/>
            <a:r>
              <a:rPr lang="en-US" altLang="en-US" sz="3200">
                <a:latin typeface="Times New Roman" panose="02020603050405020304" pitchFamily="18" charset="0"/>
                <a:cs typeface="Times New Roman" panose="02020603050405020304" pitchFamily="18" charset="0"/>
              </a:rPr>
              <a:t>Care for ill children until they can be sent home. </a:t>
            </a:r>
          </a:p>
          <a:p>
            <a:pPr eaLnBrk="1" hangingPunct="1"/>
            <a:r>
              <a:rPr lang="en-US" altLang="en-US" sz="3200">
                <a:latin typeface="Times New Roman" panose="02020603050405020304" pitchFamily="18" charset="0"/>
                <a:cs typeface="Times New Roman" panose="02020603050405020304" pitchFamily="18" charset="0"/>
              </a:rPr>
              <a:t>Document Signs, Symptoms and Actions taken. </a:t>
            </a:r>
          </a:p>
          <a:p>
            <a:pPr eaLnBrk="1" hangingPunct="1"/>
            <a:r>
              <a:rPr lang="en-US" altLang="en-US" sz="3200">
                <a:latin typeface="Times New Roman" panose="02020603050405020304" pitchFamily="18" charset="0"/>
                <a:cs typeface="Times New Roman" panose="02020603050405020304" pitchFamily="18" charset="0"/>
              </a:rPr>
              <a:t>Discuss with parents their child's condition, whether he/she is too sick to attend, the need for Medical Evaluation and Treatment, and when they are able to return.</a:t>
            </a:r>
          </a:p>
          <a:p>
            <a:pPr eaLnBrk="1" hangingPunct="1">
              <a:buFont typeface="Wingdings 3" panose="05040102010807070707" pitchFamily="18" charset="2"/>
              <a:buNone/>
            </a:pPr>
            <a:endParaRPr lang="en-US" altLang="en-US"/>
          </a:p>
        </p:txBody>
      </p:sp>
      <p:pic>
        <p:nvPicPr>
          <p:cNvPr id="20484" name="Picture 5" descr="http://ts1.mm.bing.net/th?id=HN.608041522348753208&amp;pid=15.1">
            <a:extLst>
              <a:ext uri="{FF2B5EF4-FFF2-40B4-BE49-F238E27FC236}">
                <a16:creationId xmlns:a16="http://schemas.microsoft.com/office/drawing/2014/main" id="{41C58DAE-6F9B-4228-B10E-AF62394ABA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5400" y="4543426"/>
            <a:ext cx="1543050"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9" descr="http://ts1.explicit.bing.net/th?id=HN.608019553582188900&amp;pid=15.1">
            <a:extLst>
              <a:ext uri="{FF2B5EF4-FFF2-40B4-BE49-F238E27FC236}">
                <a16:creationId xmlns:a16="http://schemas.microsoft.com/office/drawing/2014/main" id="{77A6D3B1-7324-41CF-ABF8-329F60D3A1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4724400"/>
            <a:ext cx="241935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D0C87-AD8F-4F6E-B536-BF8DBC9A9862}"/>
              </a:ext>
            </a:extLst>
          </p:cNvPr>
          <p:cNvSpPr>
            <a:spLocks noGrp="1"/>
          </p:cNvSpPr>
          <p:nvPr>
            <p:ph type="title"/>
          </p:nvPr>
        </p:nvSpPr>
        <p:spPr/>
        <p:txBody>
          <a:bodyPr/>
          <a:lstStyle/>
          <a:p>
            <a:r>
              <a:rPr lang="en-US" dirty="0"/>
              <a:t>Procedures for Immunizations:</a:t>
            </a:r>
          </a:p>
        </p:txBody>
      </p:sp>
      <p:sp>
        <p:nvSpPr>
          <p:cNvPr id="3" name="Content Placeholder 2">
            <a:extLst>
              <a:ext uri="{FF2B5EF4-FFF2-40B4-BE49-F238E27FC236}">
                <a16:creationId xmlns:a16="http://schemas.microsoft.com/office/drawing/2014/main" id="{F44FA874-B146-4642-BC83-2AB704CF9901}"/>
              </a:ext>
            </a:extLst>
          </p:cNvPr>
          <p:cNvSpPr>
            <a:spLocks noGrp="1"/>
          </p:cNvSpPr>
          <p:nvPr>
            <p:ph idx="1"/>
          </p:nvPr>
        </p:nvSpPr>
        <p:spPr>
          <a:xfrm>
            <a:off x="838200" y="1831235"/>
            <a:ext cx="10515600" cy="4351338"/>
          </a:xfrm>
        </p:spPr>
        <p:txBody>
          <a:bodyPr/>
          <a:lstStyle/>
          <a:p>
            <a:pPr marL="0" marR="0" indent="0" algn="just">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    Children must have all immunizations up to date prior to the first day of school. Children with   	 	   deficient immunization records will not be allowed to attend school. Necessary arrangements 	 	   will be made to assist the parent in acquiring the necessary immunizations as needed. 	 	  	   (Minimum Standard 746.613)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   In the event a child has his/her birthday during the school year, the parent will be sent a Health 	 	   Notice. The parent will have thirty (30) days in which to comply with the immunizations. All 	 	   efforts made to assist the parents in acquiring the needed immunizations for their child will be 	 	   documented in Child Plus and Family Contact Notes.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Efforts to assist families throughout the school year in order to update immunizations will include health fairs, establishing clinics or referrals to local health department.</a:t>
            </a:r>
            <a:endParaRPr lang="en-US" dirty="0"/>
          </a:p>
        </p:txBody>
      </p:sp>
    </p:spTree>
    <p:extLst>
      <p:ext uri="{BB962C8B-B14F-4D97-AF65-F5344CB8AC3E}">
        <p14:creationId xmlns:p14="http://schemas.microsoft.com/office/powerpoint/2010/main" val="11577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638B-243F-438C-8BA1-E04502A9CAF2}"/>
              </a:ext>
            </a:extLst>
          </p:cNvPr>
          <p:cNvSpPr>
            <a:spLocks noGrp="1"/>
          </p:cNvSpPr>
          <p:nvPr>
            <p:ph type="title"/>
          </p:nvPr>
        </p:nvSpPr>
        <p:spPr/>
        <p:txBody>
          <a:bodyPr/>
          <a:lstStyle/>
          <a:p>
            <a:r>
              <a:rPr lang="en-US" dirty="0"/>
              <a:t>Cont. Procedures for Immunizations:</a:t>
            </a:r>
          </a:p>
        </p:txBody>
      </p:sp>
      <p:sp>
        <p:nvSpPr>
          <p:cNvPr id="3" name="Content Placeholder 2">
            <a:extLst>
              <a:ext uri="{FF2B5EF4-FFF2-40B4-BE49-F238E27FC236}">
                <a16:creationId xmlns:a16="http://schemas.microsoft.com/office/drawing/2014/main" id="{E6E1B1C6-1BDC-4332-8B57-D822DB174122}"/>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Immunization schedules are to follow the Texas Department of Health Services requirements 	 	   and comply with the Minimum Standards of the Texas Department of Protective and 	 	 	   Regulatory Services.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  Affidavit request for exemption from immunizations is available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https://core.quest.dshs.tesxas.gov</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In the event parent/guardian chooses to not immunize their child for religious or personal   beliefs, a notarized affidavit is required and kept in family file. This form will be reviewed and discussed annually with parent/legal guardian.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00787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61205C0-14C1-4263-99FB-49469C945B6D}"/>
              </a:ext>
            </a:extLst>
          </p:cNvPr>
          <p:cNvSpPr>
            <a:spLocks noGrp="1"/>
          </p:cNvSpPr>
          <p:nvPr>
            <p:ph type="title"/>
          </p:nvPr>
        </p:nvSpPr>
        <p:spPr>
          <a:xfrm>
            <a:off x="2133600" y="228600"/>
            <a:ext cx="8153400" cy="990600"/>
          </a:xfrm>
        </p:spPr>
        <p:txBody>
          <a:bodyPr/>
          <a:lstStyle/>
          <a:p>
            <a:pPr eaLnBrk="1" hangingPunct="1"/>
            <a:r>
              <a:rPr lang="en-US" altLang="en-US" sz="4200" u="sng"/>
              <a:t>Immunizations</a:t>
            </a:r>
          </a:p>
        </p:txBody>
      </p:sp>
      <p:sp>
        <p:nvSpPr>
          <p:cNvPr id="25603" name="Rectangle 3">
            <a:extLst>
              <a:ext uri="{FF2B5EF4-FFF2-40B4-BE49-F238E27FC236}">
                <a16:creationId xmlns:a16="http://schemas.microsoft.com/office/drawing/2014/main" id="{8F1F1CE5-C088-475F-BBB8-3D33B260FA92}"/>
              </a:ext>
            </a:extLst>
          </p:cNvPr>
          <p:cNvSpPr>
            <a:spLocks noGrp="1"/>
          </p:cNvSpPr>
          <p:nvPr>
            <p:ph sz="quarter" idx="1"/>
          </p:nvPr>
        </p:nvSpPr>
        <p:spPr>
          <a:xfrm>
            <a:off x="1828800" y="1371600"/>
            <a:ext cx="8610600" cy="5105400"/>
          </a:xfrm>
        </p:spPr>
        <p:txBody>
          <a:bodyPr/>
          <a:lstStyle/>
          <a:p>
            <a:pPr eaLnBrk="1" hangingPunct="1"/>
            <a:r>
              <a:rPr lang="en-US" altLang="en-US" sz="2500">
                <a:latin typeface="Times New Roman" panose="02020603050405020304" pitchFamily="18" charset="0"/>
                <a:cs typeface="Times New Roman" panose="02020603050405020304" pitchFamily="18" charset="0"/>
              </a:rPr>
              <a:t>Staff and parents should consult their Health Care Provider about the following Immunizations: Polio, Measles, Mumps, Rubella, Tetanus, Diphtheria, Hepatitis B, Influenza, Pneumococcal, and Chicken Pox. </a:t>
            </a:r>
            <a:br>
              <a:rPr lang="en-US" altLang="en-US" sz="2500">
                <a:latin typeface="Times New Roman" panose="02020603050405020304" pitchFamily="18" charset="0"/>
                <a:cs typeface="Times New Roman" panose="02020603050405020304" pitchFamily="18" charset="0"/>
              </a:rPr>
            </a:br>
            <a:br>
              <a:rPr lang="en-US" altLang="en-US" sz="2500">
                <a:latin typeface="Times New Roman" panose="02020603050405020304" pitchFamily="18" charset="0"/>
                <a:cs typeface="Times New Roman" panose="02020603050405020304" pitchFamily="18" charset="0"/>
              </a:rPr>
            </a:br>
            <a:r>
              <a:rPr lang="en-US" altLang="en-US" sz="2500" b="1">
                <a:latin typeface="Times New Roman" panose="02020603050405020304" pitchFamily="18" charset="0"/>
                <a:cs typeface="Times New Roman" panose="02020603050405020304" pitchFamily="18" charset="0"/>
              </a:rPr>
              <a:t>Note:</a:t>
            </a:r>
            <a:r>
              <a:rPr lang="en-US" altLang="en-US" sz="2500">
                <a:latin typeface="Times New Roman" panose="02020603050405020304" pitchFamily="18" charset="0"/>
                <a:cs typeface="Times New Roman" panose="02020603050405020304" pitchFamily="18" charset="0"/>
              </a:rPr>
              <a:t> New Immunizations can become available at any time, consult your Local Public Health authorities to learn the most current recommendations or log on to </a:t>
            </a:r>
            <a:r>
              <a:rPr lang="en-US" altLang="en-US" sz="2500">
                <a:latin typeface="Times New Roman" panose="02020603050405020304" pitchFamily="18" charset="0"/>
                <a:cs typeface="Times New Roman" panose="02020603050405020304" pitchFamily="18" charset="0"/>
                <a:hlinkClick r:id="rId3"/>
              </a:rPr>
              <a:t>www.cdc.gov/vaccines</a:t>
            </a:r>
            <a:r>
              <a:rPr lang="en-US" altLang="en-US" sz="2500">
                <a:latin typeface="Times New Roman" panose="02020603050405020304" pitchFamily="18" charset="0"/>
                <a:cs typeface="Times New Roman" panose="02020603050405020304" pitchFamily="18" charset="0"/>
              </a:rPr>
              <a:t>.  </a:t>
            </a:r>
            <a:br>
              <a:rPr lang="en-US" altLang="en-US" sz="2500"/>
            </a:br>
            <a:br>
              <a:rPr lang="en-US" altLang="en-US" sz="2500"/>
            </a:br>
            <a:endParaRPr lang="en-US" altLang="en-US" sz="2500"/>
          </a:p>
        </p:txBody>
      </p:sp>
      <p:pic>
        <p:nvPicPr>
          <p:cNvPr id="25604" name="Picture 5" descr="th?id=H">
            <a:extLst>
              <a:ext uri="{FF2B5EF4-FFF2-40B4-BE49-F238E27FC236}">
                <a16:creationId xmlns:a16="http://schemas.microsoft.com/office/drawing/2014/main" id="{6C25D002-A0D3-46CD-A6DB-9EC9366E89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4724401"/>
            <a:ext cx="22860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7" descr="th?id=H">
            <a:extLst>
              <a:ext uri="{FF2B5EF4-FFF2-40B4-BE49-F238E27FC236}">
                <a16:creationId xmlns:a16="http://schemas.microsoft.com/office/drawing/2014/main" id="{0E2B6C15-C846-4982-A1BB-4E570C7FC5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724401"/>
            <a:ext cx="20955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9" descr="th?id=H">
            <a:extLst>
              <a:ext uri="{FF2B5EF4-FFF2-40B4-BE49-F238E27FC236}">
                <a16:creationId xmlns:a16="http://schemas.microsoft.com/office/drawing/2014/main" id="{EBBEDA88-0275-4857-AC35-DB6E1D5078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9201" y="4648201"/>
            <a:ext cx="14192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8" descr="th?id=H">
            <a:extLst>
              <a:ext uri="{FF2B5EF4-FFF2-40B4-BE49-F238E27FC236}">
                <a16:creationId xmlns:a16="http://schemas.microsoft.com/office/drawing/2014/main" id="{B0CF6BCE-B6DD-45DB-AE97-ADC1E4C993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1" y="4876801"/>
            <a:ext cx="2144713"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7" descr="th?id=H">
            <a:extLst>
              <a:ext uri="{FF2B5EF4-FFF2-40B4-BE49-F238E27FC236}">
                <a16:creationId xmlns:a16="http://schemas.microsoft.com/office/drawing/2014/main" id="{2F012BE5-4964-4036-BA3D-83C44B1778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15400" y="228600"/>
            <a:ext cx="14478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a:extLst>
              <a:ext uri="{FF2B5EF4-FFF2-40B4-BE49-F238E27FC236}">
                <a16:creationId xmlns:a16="http://schemas.microsoft.com/office/drawing/2014/main" id="{B7DF612A-B4D5-40AE-B34B-E1399FE532B2}"/>
              </a:ext>
            </a:extLst>
          </p:cNvPr>
          <p:cNvSpPr>
            <a:spLocks noGrp="1"/>
          </p:cNvSpPr>
          <p:nvPr>
            <p:ph type="title"/>
          </p:nvPr>
        </p:nvSpPr>
        <p:spPr>
          <a:xfrm>
            <a:off x="1676400" y="274638"/>
            <a:ext cx="8686800" cy="1096962"/>
          </a:xfrm>
        </p:spPr>
        <p:txBody>
          <a:bodyPr>
            <a:normAutofit fontScale="90000"/>
          </a:bodyPr>
          <a:lstStyle/>
          <a:p>
            <a:pPr eaLnBrk="1" hangingPunct="1"/>
            <a:r>
              <a:rPr lang="en-US" altLang="en-US" u="sng"/>
              <a:t>Preventing the Spread of a Communicable Disease</a:t>
            </a:r>
            <a:endParaRPr lang="en-US" altLang="en-US"/>
          </a:p>
        </p:txBody>
      </p:sp>
      <p:sp>
        <p:nvSpPr>
          <p:cNvPr id="26627" name="Content Placeholder 1">
            <a:extLst>
              <a:ext uri="{FF2B5EF4-FFF2-40B4-BE49-F238E27FC236}">
                <a16:creationId xmlns:a16="http://schemas.microsoft.com/office/drawing/2014/main" id="{6A5384DB-6B53-4F40-855F-242630EBD1B6}"/>
              </a:ext>
            </a:extLst>
          </p:cNvPr>
          <p:cNvSpPr>
            <a:spLocks noGrp="1"/>
          </p:cNvSpPr>
          <p:nvPr>
            <p:ph sz="quarter" idx="1"/>
          </p:nvPr>
        </p:nvSpPr>
        <p:spPr>
          <a:xfrm>
            <a:off x="1828800" y="1524000"/>
            <a:ext cx="8534400" cy="2819400"/>
          </a:xfrm>
        </p:spPr>
        <p:txBody>
          <a:bodyPr/>
          <a:lstStyle/>
          <a:p>
            <a:pPr eaLnBrk="1" hangingPunct="1"/>
            <a:r>
              <a:rPr lang="en-US" altLang="en-US">
                <a:latin typeface="Gill Sans MT (Body)"/>
              </a:rPr>
              <a:t>It is important to ensure that you receive vaccinations for Communicable Diseases. Stay current with Flu shots by receiving one annually.  This will allow your body the Antibodies necessary to combat these Diseases should you ever become infected by them. </a:t>
            </a:r>
            <a:br>
              <a:rPr lang="en-US" altLang="en-US"/>
            </a:br>
            <a:br>
              <a:rPr lang="en-US" altLang="en-US"/>
            </a:br>
            <a:endParaRPr lang="en-US" altLang="en-US"/>
          </a:p>
        </p:txBody>
      </p:sp>
      <p:pic>
        <p:nvPicPr>
          <p:cNvPr id="26628" name="Picture 7" descr="th?id=H">
            <a:extLst>
              <a:ext uri="{FF2B5EF4-FFF2-40B4-BE49-F238E27FC236}">
                <a16:creationId xmlns:a16="http://schemas.microsoft.com/office/drawing/2014/main" id="{F7CCE84C-02CA-417F-BB33-4402A642E4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1" y="4572001"/>
            <a:ext cx="2124075"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descr="th?id=H">
            <a:extLst>
              <a:ext uri="{FF2B5EF4-FFF2-40B4-BE49-F238E27FC236}">
                <a16:creationId xmlns:a16="http://schemas.microsoft.com/office/drawing/2014/main" id="{D5DF12C6-CF54-4389-88DA-E79423BC43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4572001"/>
            <a:ext cx="17907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4" descr="http://ts4.mm.bing.net/th?id=HN.608005732380180831&amp;pid=15.1">
            <a:extLst>
              <a:ext uri="{FF2B5EF4-FFF2-40B4-BE49-F238E27FC236}">
                <a16:creationId xmlns:a16="http://schemas.microsoft.com/office/drawing/2014/main" id="{A39F2725-2DD0-44C6-8339-9BC0098E5A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4419600"/>
            <a:ext cx="24003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ACAC76F-EB1E-4EEF-B5F4-EF293428C8C7}"/>
              </a:ext>
            </a:extLst>
          </p:cNvPr>
          <p:cNvSpPr>
            <a:spLocks noGrp="1"/>
          </p:cNvSpPr>
          <p:nvPr>
            <p:ph type="title"/>
          </p:nvPr>
        </p:nvSpPr>
        <p:spPr>
          <a:xfrm>
            <a:off x="2133600" y="228600"/>
            <a:ext cx="8153400" cy="990600"/>
          </a:xfrm>
        </p:spPr>
        <p:txBody>
          <a:bodyPr/>
          <a:lstStyle/>
          <a:p>
            <a:pPr eaLnBrk="1" hangingPunct="1"/>
            <a:r>
              <a:rPr lang="en-US" altLang="en-US" sz="4200" u="sng"/>
              <a:t>Tuberculin (TB)</a:t>
            </a:r>
          </a:p>
        </p:txBody>
      </p:sp>
      <p:sp>
        <p:nvSpPr>
          <p:cNvPr id="27651" name="Rectangle 3">
            <a:extLst>
              <a:ext uri="{FF2B5EF4-FFF2-40B4-BE49-F238E27FC236}">
                <a16:creationId xmlns:a16="http://schemas.microsoft.com/office/drawing/2014/main" id="{7BC277CA-A951-4C98-A401-C7BA2A4F381E}"/>
              </a:ext>
            </a:extLst>
          </p:cNvPr>
          <p:cNvSpPr>
            <a:spLocks noGrp="1"/>
          </p:cNvSpPr>
          <p:nvPr>
            <p:ph sz="quarter" idx="1"/>
          </p:nvPr>
        </p:nvSpPr>
        <p:spPr>
          <a:xfrm>
            <a:off x="1828800" y="1295401"/>
            <a:ext cx="8534400" cy="4830763"/>
          </a:xfrm>
        </p:spPr>
        <p:txBody>
          <a:bodyPr>
            <a:normAutofit fontScale="92500" lnSpcReduction="10000"/>
          </a:bodyPr>
          <a:lstStyle/>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Tuberculosis (TB) is a Communicable Disease that can cause Cough, Pneumonia, Fevers, Weight Loss, and even Death. </a:t>
            </a:r>
          </a:p>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Young children, seniors, and people with health problems are especially at risk.</a:t>
            </a:r>
          </a:p>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 TB spreads by Coughing. </a:t>
            </a:r>
          </a:p>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The infection enters the lungs and may cause no symptoms for years. </a:t>
            </a:r>
          </a:p>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One third of the world’s population is infected with TB. </a:t>
            </a:r>
          </a:p>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2 million deaths a year.</a:t>
            </a:r>
          </a:p>
          <a:p>
            <a:pPr eaLnBrk="1" hangingPunct="1">
              <a:lnSpc>
                <a:spcPct val="90000"/>
              </a:lnSpc>
              <a:buFont typeface="Wingdings 3" panose="05040102010807070707" pitchFamily="18" charset="2"/>
              <a:buNone/>
            </a:pPr>
            <a:br>
              <a:rPr lang="en-US"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pic>
        <p:nvPicPr>
          <p:cNvPr id="27652" name="Picture 5" descr="th?id=H">
            <a:extLst>
              <a:ext uri="{FF2B5EF4-FFF2-40B4-BE49-F238E27FC236}">
                <a16:creationId xmlns:a16="http://schemas.microsoft.com/office/drawing/2014/main" id="{B5B3FD6D-3129-4EC6-9713-F360C6D10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1" y="5181600"/>
            <a:ext cx="18446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21FF6B2-43AA-44C5-B15B-49E187FA0369}"/>
              </a:ext>
            </a:extLst>
          </p:cNvPr>
          <p:cNvSpPr>
            <a:spLocks noGrp="1"/>
          </p:cNvSpPr>
          <p:nvPr>
            <p:ph type="title"/>
          </p:nvPr>
        </p:nvSpPr>
        <p:spPr>
          <a:xfrm>
            <a:off x="2133600" y="228600"/>
            <a:ext cx="8153400" cy="990600"/>
          </a:xfrm>
        </p:spPr>
        <p:txBody>
          <a:bodyPr/>
          <a:lstStyle/>
          <a:p>
            <a:pPr eaLnBrk="1" hangingPunct="1"/>
            <a:r>
              <a:rPr lang="en-US" altLang="en-US" sz="4200" u="sng"/>
              <a:t>Tuberculin (TB)</a:t>
            </a:r>
          </a:p>
        </p:txBody>
      </p:sp>
      <p:sp>
        <p:nvSpPr>
          <p:cNvPr id="28675" name="Rectangle 3">
            <a:extLst>
              <a:ext uri="{FF2B5EF4-FFF2-40B4-BE49-F238E27FC236}">
                <a16:creationId xmlns:a16="http://schemas.microsoft.com/office/drawing/2014/main" id="{D837CF81-7D21-4F3A-8160-8AEA4D7D0527}"/>
              </a:ext>
            </a:extLst>
          </p:cNvPr>
          <p:cNvSpPr>
            <a:spLocks noGrp="1"/>
          </p:cNvSpPr>
          <p:nvPr>
            <p:ph sz="quarter" idx="1"/>
          </p:nvPr>
        </p:nvSpPr>
        <p:spPr>
          <a:xfrm>
            <a:off x="1828800" y="1295401"/>
            <a:ext cx="8534400" cy="4830763"/>
          </a:xfrm>
        </p:spPr>
        <p:txBody>
          <a:bodyPr/>
          <a:lstStyle/>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Transmission of Tuberculosis is a three step process:</a:t>
            </a:r>
          </a:p>
          <a:p>
            <a:pPr eaLnBrk="1" hangingPunct="1">
              <a:lnSpc>
                <a:spcPct val="90000"/>
              </a:lnSpc>
              <a:buFont typeface="Wingdings" panose="05000000000000000000" pitchFamily="2" charset="2"/>
              <a:buChar char="Ø"/>
            </a:pPr>
            <a:endParaRPr lang="en-US" altLang="en-US">
              <a:latin typeface="Times New Roman" panose="02020603050405020304" pitchFamily="18" charset="0"/>
              <a:cs typeface="Times New Roman" panose="02020603050405020304" pitchFamily="18" charset="0"/>
            </a:endParaRPr>
          </a:p>
          <a:p>
            <a:pPr lvl="2" eaLnBrk="1" hangingPunct="1">
              <a:lnSpc>
                <a:spcPct val="90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Transmission of bacteria</a:t>
            </a:r>
          </a:p>
          <a:p>
            <a:pPr lvl="2" eaLnBrk="1" hangingPunct="1">
              <a:lnSpc>
                <a:spcPct val="90000"/>
              </a:lnSpc>
              <a:buFont typeface="Wingdings 3" panose="05040102010807070707" pitchFamily="18" charset="2"/>
              <a:buNone/>
            </a:pPr>
            <a:endParaRPr lang="en-US" altLang="en-US" sz="2200">
              <a:latin typeface="Times New Roman" panose="02020603050405020304" pitchFamily="18" charset="0"/>
              <a:cs typeface="Times New Roman" panose="02020603050405020304" pitchFamily="18" charset="0"/>
            </a:endParaRPr>
          </a:p>
          <a:p>
            <a:pPr lvl="2" eaLnBrk="1" hangingPunct="1">
              <a:lnSpc>
                <a:spcPct val="90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Establishment of infection</a:t>
            </a:r>
          </a:p>
          <a:p>
            <a:pPr lvl="2" eaLnBrk="1" hangingPunct="1">
              <a:lnSpc>
                <a:spcPct val="90000"/>
              </a:lnSpc>
              <a:buFont typeface="Wingdings" panose="05000000000000000000" pitchFamily="2" charset="2"/>
              <a:buChar char="Ø"/>
            </a:pPr>
            <a:endParaRPr lang="en-US" altLang="en-US" sz="2200">
              <a:latin typeface="Times New Roman" panose="02020603050405020304" pitchFamily="18" charset="0"/>
              <a:cs typeface="Times New Roman" panose="02020603050405020304" pitchFamily="18" charset="0"/>
            </a:endParaRPr>
          </a:p>
          <a:p>
            <a:pPr lvl="2" eaLnBrk="1" hangingPunct="1">
              <a:lnSpc>
                <a:spcPct val="90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Progression to disease</a:t>
            </a:r>
            <a:br>
              <a:rPr lang="en-US" altLang="en-US" sz="2200">
                <a:latin typeface="Times New Roman" panose="02020603050405020304" pitchFamily="18" charset="0"/>
                <a:cs typeface="Times New Roman" panose="02020603050405020304" pitchFamily="18" charset="0"/>
              </a:rPr>
            </a:br>
            <a:endParaRPr lang="en-US" altLang="en-US" sz="2200">
              <a:latin typeface="Times New Roman" panose="02020603050405020304" pitchFamily="18" charset="0"/>
              <a:cs typeface="Times New Roman" panose="02020603050405020304" pitchFamily="18" charset="0"/>
            </a:endParaRPr>
          </a:p>
        </p:txBody>
      </p:sp>
      <p:pic>
        <p:nvPicPr>
          <p:cNvPr id="28676" name="Picture 5" descr="th?id=H">
            <a:extLst>
              <a:ext uri="{FF2B5EF4-FFF2-40B4-BE49-F238E27FC236}">
                <a16:creationId xmlns:a16="http://schemas.microsoft.com/office/drawing/2014/main" id="{D4123D84-8FE3-42F2-B3B0-A9D9D6FA98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1" y="4114800"/>
            <a:ext cx="1844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7FD11FA-CA09-4105-929B-32547F49CEB5}"/>
              </a:ext>
            </a:extLst>
          </p:cNvPr>
          <p:cNvSpPr>
            <a:spLocks noGrp="1"/>
          </p:cNvSpPr>
          <p:nvPr>
            <p:ph type="title"/>
          </p:nvPr>
        </p:nvSpPr>
        <p:spPr>
          <a:xfrm>
            <a:off x="2133600" y="228600"/>
            <a:ext cx="8153400" cy="990600"/>
          </a:xfrm>
        </p:spPr>
        <p:txBody>
          <a:bodyPr/>
          <a:lstStyle/>
          <a:p>
            <a:pPr algn="ctr" eaLnBrk="1" hangingPunct="1"/>
            <a:r>
              <a:rPr lang="en-US" altLang="en-US" sz="4200" u="sng"/>
              <a:t>TB Infection versus Disease</a:t>
            </a:r>
          </a:p>
        </p:txBody>
      </p:sp>
      <p:sp>
        <p:nvSpPr>
          <p:cNvPr id="29699" name="Rectangle 3">
            <a:extLst>
              <a:ext uri="{FF2B5EF4-FFF2-40B4-BE49-F238E27FC236}">
                <a16:creationId xmlns:a16="http://schemas.microsoft.com/office/drawing/2014/main" id="{CF44755C-D5DE-4EC9-9807-C33DE5B0DD82}"/>
              </a:ext>
            </a:extLst>
          </p:cNvPr>
          <p:cNvSpPr>
            <a:spLocks noGrp="1"/>
          </p:cNvSpPr>
          <p:nvPr>
            <p:ph sz="quarter" idx="1"/>
          </p:nvPr>
        </p:nvSpPr>
        <p:spPr>
          <a:xfrm>
            <a:off x="1828800" y="1295401"/>
            <a:ext cx="8534400" cy="4830763"/>
          </a:xfrm>
        </p:spPr>
        <p:txBody>
          <a:bodyPr/>
          <a:lstStyle/>
          <a:p>
            <a:pPr eaLnBrk="1" hangingPunct="1">
              <a:lnSpc>
                <a:spcPct val="90000"/>
              </a:lnSpc>
              <a:buFont typeface="Wingdings" panose="05000000000000000000" pitchFamily="2" charset="2"/>
              <a:buChar char="Ø"/>
            </a:pPr>
            <a:r>
              <a:rPr lang="en-US" altLang="en-US" sz="2000">
                <a:latin typeface="Times New Roman" panose="02020603050405020304" pitchFamily="18" charset="0"/>
                <a:cs typeface="Times New Roman" panose="02020603050405020304" pitchFamily="18" charset="0"/>
              </a:rPr>
              <a:t>Infection (Goal= to prevent future active disease)</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TB infection</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No disease</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Not sick</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Not infectious</a:t>
            </a:r>
          </a:p>
          <a:p>
            <a:pPr lvl="2" eaLnBrk="1" hangingPunct="1">
              <a:lnSpc>
                <a:spcPct val="90000"/>
              </a:lnSpc>
              <a:buFont typeface="Wingdings" panose="05000000000000000000" pitchFamily="2" charset="2"/>
              <a:buChar char="Ø"/>
            </a:pPr>
            <a:endParaRPr lang="en-US" altLang="en-US">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sz="2000">
                <a:latin typeface="Times New Roman" panose="02020603050405020304" pitchFamily="18" charset="0"/>
                <a:cs typeface="Times New Roman" panose="02020603050405020304" pitchFamily="18" charset="0"/>
              </a:rPr>
              <a:t>Active TB (Goal =treat to cure, prevent transmission)</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TB infection which has progressed to TB disease</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Sick</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Infectious</a:t>
            </a:r>
          </a:p>
          <a:p>
            <a:pPr lvl="2" eaLnBrk="1" hangingPunct="1">
              <a:lnSpc>
                <a:spcPct val="90000"/>
              </a:lnSpc>
              <a:buFont typeface="Wingdings 3" panose="05040102010807070707" pitchFamily="18" charset="2"/>
              <a:buNone/>
            </a:pPr>
            <a:endParaRPr lang="en-US" altLang="en-US" sz="1600">
              <a:latin typeface="Times New Roman" panose="02020603050405020304" pitchFamily="18" charset="0"/>
              <a:cs typeface="Times New Roman" panose="02020603050405020304" pitchFamily="18" charset="0"/>
            </a:endParaRPr>
          </a:p>
          <a:p>
            <a:pPr lvl="2" eaLnBrk="1" hangingPunct="1">
              <a:lnSpc>
                <a:spcPct val="90000"/>
              </a:lnSpc>
              <a:buFont typeface="Wingdings 3" panose="05040102010807070707" pitchFamily="18" charset="2"/>
              <a:buNone/>
            </a:pPr>
            <a:endParaRPr lang="en-US" altLang="en-US" sz="1600">
              <a:latin typeface="Times New Roman" panose="02020603050405020304" pitchFamily="18" charset="0"/>
              <a:cs typeface="Times New Roman" panose="02020603050405020304" pitchFamily="18" charset="0"/>
            </a:endParaRPr>
          </a:p>
        </p:txBody>
      </p:sp>
      <p:pic>
        <p:nvPicPr>
          <p:cNvPr id="29700" name="Picture 2" descr="C:\Users\EvaP\AppData\Local\Microsoft\Windows\Temporary Internet Files\Content.IE5\7VAEYDOL\hh10_300[1].jpg">
            <a:extLst>
              <a:ext uri="{FF2B5EF4-FFF2-40B4-BE49-F238E27FC236}">
                <a16:creationId xmlns:a16="http://schemas.microsoft.com/office/drawing/2014/main" id="{54C4132D-D1AE-4D82-8076-80D2F0CF3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4800600"/>
            <a:ext cx="1905000"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A5DC7E5-EE94-4049-A93C-356A650352D6}"/>
              </a:ext>
            </a:extLst>
          </p:cNvPr>
          <p:cNvSpPr>
            <a:spLocks noGrp="1"/>
          </p:cNvSpPr>
          <p:nvPr>
            <p:ph type="title"/>
          </p:nvPr>
        </p:nvSpPr>
        <p:spPr>
          <a:xfrm>
            <a:off x="2133600" y="228600"/>
            <a:ext cx="8153400" cy="990600"/>
          </a:xfrm>
        </p:spPr>
        <p:txBody>
          <a:bodyPr/>
          <a:lstStyle/>
          <a:p>
            <a:pPr algn="ctr" eaLnBrk="1" hangingPunct="1"/>
            <a:r>
              <a:rPr lang="en-US" altLang="en-US" u="sng"/>
              <a:t>Diagnosis of TB Disease:Symptoms</a:t>
            </a:r>
          </a:p>
        </p:txBody>
      </p:sp>
      <p:sp>
        <p:nvSpPr>
          <p:cNvPr id="30723" name="Rectangle 3">
            <a:extLst>
              <a:ext uri="{FF2B5EF4-FFF2-40B4-BE49-F238E27FC236}">
                <a16:creationId xmlns:a16="http://schemas.microsoft.com/office/drawing/2014/main" id="{896BA450-2002-4EA9-92B8-1615FA68AE96}"/>
              </a:ext>
            </a:extLst>
          </p:cNvPr>
          <p:cNvSpPr>
            <a:spLocks noGrp="1"/>
          </p:cNvSpPr>
          <p:nvPr>
            <p:ph sz="quarter" idx="1"/>
          </p:nvPr>
        </p:nvSpPr>
        <p:spPr>
          <a:xfrm>
            <a:off x="1828800" y="1295401"/>
            <a:ext cx="8534400" cy="4830763"/>
          </a:xfrm>
        </p:spPr>
        <p:txBody>
          <a:bodyPr/>
          <a:lstStyle/>
          <a:p>
            <a:pPr lvl="2"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Pulmonary TB Disease</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Coughing </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Pain in the chest when breathing or coughing</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Coughing up sputum or blood</a:t>
            </a:r>
          </a:p>
          <a:p>
            <a:pPr lvl="3" eaLnBrk="1" hangingPunct="1">
              <a:lnSpc>
                <a:spcPct val="90000"/>
              </a:lnSpc>
              <a:buFont typeface="Wingdings" panose="05000000000000000000" pitchFamily="2" charset="2"/>
              <a:buChar char="Ø"/>
            </a:pPr>
            <a:endParaRPr lang="en-US" altLang="en-US" sz="2600">
              <a:latin typeface="Times New Roman" panose="02020603050405020304" pitchFamily="18" charset="0"/>
              <a:cs typeface="Times New Roman" panose="02020603050405020304" pitchFamily="18" charset="0"/>
            </a:endParaRPr>
          </a:p>
          <a:p>
            <a:pPr lvl="2"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General TB Disease</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Weight loss</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Fatigue</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Malaise</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Fever</a:t>
            </a:r>
          </a:p>
          <a:p>
            <a:pPr lvl="3" eaLnBrk="1" hangingPunct="1">
              <a:lnSpc>
                <a:spcPct val="90000"/>
              </a:lnSpc>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Night Sweats</a:t>
            </a:r>
          </a:p>
          <a:p>
            <a:pPr lvl="3" eaLnBrk="1" hangingPunct="1">
              <a:lnSpc>
                <a:spcPct val="90000"/>
              </a:lnSpc>
              <a:buFont typeface="Wingdings" panose="05000000000000000000" pitchFamily="2" charset="2"/>
              <a:buChar char="Ø"/>
            </a:pPr>
            <a:endParaRPr lang="en-US" altLang="en-US" sz="2600">
              <a:latin typeface="Times New Roman" panose="02020603050405020304" pitchFamily="18" charset="0"/>
              <a:cs typeface="Times New Roman" panose="02020603050405020304" pitchFamily="18" charset="0"/>
            </a:endParaRPr>
          </a:p>
          <a:p>
            <a:pPr lvl="3" eaLnBrk="1" hangingPunct="1">
              <a:lnSpc>
                <a:spcPct val="90000"/>
              </a:lnSpc>
              <a:buFont typeface="Wingdings" panose="05000000000000000000" pitchFamily="2" charset="2"/>
              <a:buNone/>
            </a:pPr>
            <a:endParaRPr lang="en-US" altLang="en-US" sz="2600">
              <a:latin typeface="Times New Roman" panose="02020603050405020304" pitchFamily="18" charset="0"/>
              <a:cs typeface="Times New Roman" panose="02020603050405020304" pitchFamily="18" charset="0"/>
            </a:endParaRPr>
          </a:p>
          <a:p>
            <a:pPr lvl="2" eaLnBrk="1" hangingPunct="1">
              <a:lnSpc>
                <a:spcPct val="90000"/>
              </a:lnSpc>
              <a:buFont typeface="Wingdings 3" panose="05040102010807070707" pitchFamily="18" charset="2"/>
              <a:buNone/>
            </a:pPr>
            <a:endParaRPr lang="en-US" altLang="en-US" sz="1600">
              <a:latin typeface="Times New Roman" panose="02020603050405020304" pitchFamily="18" charset="0"/>
              <a:cs typeface="Times New Roman" panose="02020603050405020304" pitchFamily="18" charset="0"/>
            </a:endParaRPr>
          </a:p>
        </p:txBody>
      </p:sp>
      <p:pic>
        <p:nvPicPr>
          <p:cNvPr id="30724" name="Picture 2" descr="C:\Users\EvaP\AppData\Local\Microsoft\Windows\Temporary Internet Files\Content.IE5\7VAEYDOL\hh10_300[1].jpg">
            <a:extLst>
              <a:ext uri="{FF2B5EF4-FFF2-40B4-BE49-F238E27FC236}">
                <a16:creationId xmlns:a16="http://schemas.microsoft.com/office/drawing/2014/main" id="{3C18CC5E-ABE5-4AB1-87B6-351F0D8B29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4800600"/>
            <a:ext cx="1905000"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0D6EC34-3D42-44F9-9ED2-0883D4D0F7E5}"/>
              </a:ext>
            </a:extLst>
          </p:cNvPr>
          <p:cNvSpPr>
            <a:spLocks noGrp="1" noChangeArrowheads="1"/>
          </p:cNvSpPr>
          <p:nvPr>
            <p:ph type="title"/>
          </p:nvPr>
        </p:nvSpPr>
        <p:spPr>
          <a:xfrm>
            <a:off x="1752600" y="190501"/>
            <a:ext cx="8686800" cy="1527175"/>
          </a:xfrm>
        </p:spPr>
        <p:txBody>
          <a:bodyPr/>
          <a:lstStyle/>
          <a:p>
            <a:pPr eaLnBrk="1" hangingPunct="1"/>
            <a:r>
              <a:rPr lang="en-US" altLang="en-US" sz="3800" u="sng"/>
              <a:t>Communicable Disease Reporting Policy</a:t>
            </a:r>
          </a:p>
        </p:txBody>
      </p:sp>
      <p:sp>
        <p:nvSpPr>
          <p:cNvPr id="31747" name="Rectangle 3">
            <a:extLst>
              <a:ext uri="{FF2B5EF4-FFF2-40B4-BE49-F238E27FC236}">
                <a16:creationId xmlns:a16="http://schemas.microsoft.com/office/drawing/2014/main" id="{D61BBFF6-31AF-4D1F-97B2-07B722D7D479}"/>
              </a:ext>
            </a:extLst>
          </p:cNvPr>
          <p:cNvSpPr>
            <a:spLocks noGrp="1" noChangeArrowheads="1"/>
          </p:cNvSpPr>
          <p:nvPr>
            <p:ph sz="quarter" idx="1"/>
          </p:nvPr>
        </p:nvSpPr>
        <p:spPr>
          <a:xfrm>
            <a:off x="1752600" y="1905000"/>
            <a:ext cx="8305800" cy="1828800"/>
          </a:xfrm>
        </p:spPr>
        <p:txBody>
          <a:bodyPr/>
          <a:lstStyle/>
          <a:p>
            <a:pPr eaLnBrk="1" hangingPunct="1"/>
            <a:endParaRPr lang="en-US" altLang="en-US" dirty="0"/>
          </a:p>
          <a:p>
            <a:pPr eaLnBrk="1" hangingPunct="1"/>
            <a:r>
              <a:rPr lang="en-US" altLang="en-US" dirty="0">
                <a:latin typeface="Times New Roman" panose="02020603050405020304" pitchFamily="18" charset="0"/>
                <a:cs typeface="Times New Roman" panose="02020603050405020304" pitchFamily="18" charset="0"/>
              </a:rPr>
              <a:t>EHS-UTRGV will report all communicable disease in keeping with local, tribal and state regulations</a:t>
            </a:r>
          </a:p>
          <a:p>
            <a:pPr eaLnBrk="1" hangingPunct="1">
              <a:buFont typeface="Wingdings" panose="05000000000000000000" pitchFamily="2" charset="2"/>
              <a:buNone/>
            </a:pPr>
            <a:endParaRPr lang="en-US" altLang="en-US" dirty="0"/>
          </a:p>
        </p:txBody>
      </p:sp>
      <p:pic>
        <p:nvPicPr>
          <p:cNvPr id="31748" name="Picture 6" descr="http://ts1.mm.bing.net/th?id=HN.608030398381230884&amp;pid=15.1">
            <a:extLst>
              <a:ext uri="{FF2B5EF4-FFF2-40B4-BE49-F238E27FC236}">
                <a16:creationId xmlns:a16="http://schemas.microsoft.com/office/drawing/2014/main" id="{7DDC9A37-EC48-4325-A8F9-D239BDFB76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657600"/>
            <a:ext cx="2895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7C5D6-92EB-4FC2-8C89-C6CF2D749670}"/>
              </a:ext>
            </a:extLst>
          </p:cNvPr>
          <p:cNvSpPr>
            <a:spLocks noGrp="1"/>
          </p:cNvSpPr>
          <p:nvPr>
            <p:ph type="title"/>
          </p:nvPr>
        </p:nvSpPr>
        <p:spPr/>
        <p:txBody>
          <a:bodyPr/>
          <a:lstStyle/>
          <a:p>
            <a:r>
              <a:rPr lang="en-US" dirty="0"/>
              <a:t>Medical Home</a:t>
            </a:r>
          </a:p>
        </p:txBody>
      </p:sp>
      <p:sp>
        <p:nvSpPr>
          <p:cNvPr id="3" name="Content Placeholder 2">
            <a:extLst>
              <a:ext uri="{FF2B5EF4-FFF2-40B4-BE49-F238E27FC236}">
                <a16:creationId xmlns:a16="http://schemas.microsoft.com/office/drawing/2014/main" id="{678CD2C1-FC6C-4D81-9FA7-B0F7F5D39A8A}"/>
              </a:ext>
            </a:extLst>
          </p:cNvPr>
          <p:cNvSpPr>
            <a:spLocks noGrp="1"/>
          </p:cNvSpPr>
          <p:nvPr>
            <p:ph idx="1"/>
          </p:nvPr>
        </p:nvSpPr>
        <p:spPr/>
        <p:txBody>
          <a:bodyPr>
            <a:normAutofit lnSpcReduction="10000"/>
          </a:bodyPr>
          <a:lstStyle/>
          <a:p>
            <a:r>
              <a:rPr lang="en-US" dirty="0"/>
              <a:t>Performance Standard </a:t>
            </a:r>
          </a:p>
          <a:p>
            <a:pPr lvl="1"/>
            <a:r>
              <a:rPr lang="en-US" dirty="0"/>
              <a:t>1302.42 1302.80 (a) </a:t>
            </a:r>
          </a:p>
          <a:p>
            <a:r>
              <a:rPr lang="en-US" dirty="0"/>
              <a:t>Minimum Standard </a:t>
            </a:r>
          </a:p>
          <a:p>
            <a:pPr lvl="1"/>
            <a:r>
              <a:rPr lang="en-US" dirty="0"/>
              <a:t>§746.603(3)</a:t>
            </a:r>
          </a:p>
          <a:p>
            <a:r>
              <a:rPr lang="en-US" dirty="0"/>
              <a:t>Policy Statement: </a:t>
            </a:r>
          </a:p>
          <a:p>
            <a:pPr lvl="1"/>
            <a:r>
              <a:rPr lang="en-US" dirty="0"/>
              <a:t>UTRGV-PSJA ISD-EHS-CCP Program children must have a medical home within </a:t>
            </a:r>
            <a:r>
              <a:rPr lang="en-US" u="sng" dirty="0"/>
              <a:t>90 days after the child attends the program</a:t>
            </a:r>
            <a:r>
              <a:rPr lang="en-US" dirty="0"/>
              <a:t>. A medical home includes a primary care physician, dentist and or specialist with the corresponding well baby exam, oral exam, immunizations, and tuberculosis screen. UTRGV-PSJA ISD-CCP Program will assist families in accessing and maintaining an up to date medical and dental care. The enrolled pregnant woman will have continuance accessible health care </a:t>
            </a:r>
            <a:r>
              <a:rPr lang="en-US" u="sng" dirty="0"/>
              <a:t>within 30 days</a:t>
            </a:r>
            <a:r>
              <a:rPr lang="en-US" dirty="0"/>
              <a:t>.</a:t>
            </a:r>
          </a:p>
        </p:txBody>
      </p:sp>
    </p:spTree>
    <p:extLst>
      <p:ext uri="{BB962C8B-B14F-4D97-AF65-F5344CB8AC3E}">
        <p14:creationId xmlns:p14="http://schemas.microsoft.com/office/powerpoint/2010/main" val="2949890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AC0A651-502C-44E3-B921-467010D448A2}"/>
              </a:ext>
            </a:extLst>
          </p:cNvPr>
          <p:cNvSpPr>
            <a:spLocks noGrp="1" noChangeArrowheads="1"/>
          </p:cNvSpPr>
          <p:nvPr>
            <p:ph type="title"/>
          </p:nvPr>
        </p:nvSpPr>
        <p:spPr>
          <a:xfrm>
            <a:off x="1981200" y="230188"/>
            <a:ext cx="8229600" cy="989012"/>
          </a:xfrm>
        </p:spPr>
        <p:txBody>
          <a:bodyPr/>
          <a:lstStyle/>
          <a:p>
            <a:pPr eaLnBrk="1" hangingPunct="1"/>
            <a:r>
              <a:rPr lang="en-US" altLang="en-US" sz="4200" u="sng"/>
              <a:t>OSHA Regulations</a:t>
            </a:r>
          </a:p>
        </p:txBody>
      </p:sp>
      <p:sp>
        <p:nvSpPr>
          <p:cNvPr id="32771" name="Rectangle 3">
            <a:extLst>
              <a:ext uri="{FF2B5EF4-FFF2-40B4-BE49-F238E27FC236}">
                <a16:creationId xmlns:a16="http://schemas.microsoft.com/office/drawing/2014/main" id="{AD17A4C1-96F1-4325-A54E-0329CCF00086}"/>
              </a:ext>
            </a:extLst>
          </p:cNvPr>
          <p:cNvSpPr>
            <a:spLocks noGrp="1" noChangeArrowheads="1"/>
          </p:cNvSpPr>
          <p:nvPr>
            <p:ph sz="quarter" idx="1"/>
          </p:nvPr>
        </p:nvSpPr>
        <p:spPr>
          <a:xfrm>
            <a:off x="1828800" y="1295400"/>
            <a:ext cx="8610600" cy="5334000"/>
          </a:xfrm>
        </p:spPr>
        <p:txBody>
          <a:bodyPr/>
          <a:lstStyle/>
          <a:p>
            <a:pPr eaLnBrk="1" hangingPunct="1">
              <a:lnSpc>
                <a:spcPct val="90000"/>
              </a:lnSpc>
            </a:pPr>
            <a:endParaRPr lang="en-US" altLang="en-US"/>
          </a:p>
          <a:p>
            <a:pPr eaLnBrk="1" hangingPunct="1">
              <a:lnSpc>
                <a:spcPct val="90000"/>
              </a:lnSpc>
            </a:pPr>
            <a:r>
              <a:rPr lang="en-US" altLang="en-US">
                <a:latin typeface="Times New Roman" panose="02020603050405020304" pitchFamily="18" charset="0"/>
                <a:cs typeface="Times New Roman" panose="02020603050405020304" pitchFamily="18" charset="0"/>
              </a:rPr>
              <a:t>OSHA, the Occupational Safety &amp; Health Administration, issued the Occupational Exposure to Blood borne Pathogens regulations (29CFR part 1910.10300 to protect employees by reducing or removing hazards of blood borne pathogens form the workplace.</a:t>
            </a:r>
          </a:p>
          <a:p>
            <a:pPr eaLnBrk="1" hangingPunct="1">
              <a:lnSpc>
                <a:spcPct val="90000"/>
              </a:lnSpc>
            </a:pPr>
            <a:r>
              <a:rPr lang="en-US" altLang="en-US">
                <a:latin typeface="Times New Roman" panose="02020603050405020304" pitchFamily="18" charset="0"/>
                <a:cs typeface="Times New Roman" panose="02020603050405020304" pitchFamily="18" charset="0"/>
              </a:rPr>
              <a:t>The regulation applies to employers whose employees, as a result of job requirements, have the potential for exposure to blood borne pathogens.</a:t>
            </a:r>
          </a:p>
        </p:txBody>
      </p:sp>
      <p:pic>
        <p:nvPicPr>
          <p:cNvPr id="32772" name="Picture 6" descr="th?id=H">
            <a:extLst>
              <a:ext uri="{FF2B5EF4-FFF2-40B4-BE49-F238E27FC236}">
                <a16:creationId xmlns:a16="http://schemas.microsoft.com/office/drawing/2014/main" id="{F56FA7E3-6729-41BD-9844-14FBDC5A40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1" y="4724400"/>
            <a:ext cx="23907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B1BBBC8-0584-4049-945B-562EA18B9F20}"/>
              </a:ext>
            </a:extLst>
          </p:cNvPr>
          <p:cNvSpPr>
            <a:spLocks noGrp="1" noChangeArrowheads="1"/>
          </p:cNvSpPr>
          <p:nvPr>
            <p:ph type="title"/>
          </p:nvPr>
        </p:nvSpPr>
        <p:spPr>
          <a:xfrm>
            <a:off x="2057400" y="230188"/>
            <a:ext cx="8382000" cy="912812"/>
          </a:xfrm>
        </p:spPr>
        <p:txBody>
          <a:bodyPr/>
          <a:lstStyle/>
          <a:p>
            <a:pPr eaLnBrk="1" hangingPunct="1"/>
            <a:r>
              <a:rPr lang="en-US" altLang="en-US" sz="4200" u="sng"/>
              <a:t>OSHA Regulations</a:t>
            </a:r>
          </a:p>
        </p:txBody>
      </p:sp>
      <p:sp>
        <p:nvSpPr>
          <p:cNvPr id="33795" name="Rectangle 3">
            <a:extLst>
              <a:ext uri="{FF2B5EF4-FFF2-40B4-BE49-F238E27FC236}">
                <a16:creationId xmlns:a16="http://schemas.microsoft.com/office/drawing/2014/main" id="{A2C192D9-9E1D-43E0-A8D3-62C1103D1D11}"/>
              </a:ext>
            </a:extLst>
          </p:cNvPr>
          <p:cNvSpPr>
            <a:spLocks noGrp="1" noChangeArrowheads="1"/>
          </p:cNvSpPr>
          <p:nvPr>
            <p:ph sz="quarter" idx="1"/>
          </p:nvPr>
        </p:nvSpPr>
        <p:spPr>
          <a:xfrm>
            <a:off x="1828800" y="1295400"/>
            <a:ext cx="8610600" cy="4800600"/>
          </a:xfrm>
        </p:spPr>
        <p:txBody>
          <a:bodyPr/>
          <a:lstStyle/>
          <a:p>
            <a:pPr eaLnBrk="1" hangingPunct="1"/>
            <a:endParaRPr lang="en-US" altLang="en-US"/>
          </a:p>
          <a:p>
            <a:pPr eaLnBrk="1" hangingPunct="1"/>
            <a:r>
              <a:rPr lang="en-US" altLang="en-US">
                <a:latin typeface="Gill Sans MT (Body)"/>
              </a:rPr>
              <a:t>By proving safeguards, such as proper practices, use of protective equipment, and training.  OSHA believes that disease transmissions can be minimized and lives saved.</a:t>
            </a:r>
          </a:p>
          <a:p>
            <a:pPr eaLnBrk="1" hangingPunct="1">
              <a:buFont typeface="Wingdings" panose="05000000000000000000" pitchFamily="2" charset="2"/>
              <a:buNone/>
            </a:pPr>
            <a:endParaRPr lang="en-US" altLang="en-US"/>
          </a:p>
        </p:txBody>
      </p:sp>
      <p:pic>
        <p:nvPicPr>
          <p:cNvPr id="33796" name="Picture 8" descr="OSHA">
            <a:extLst>
              <a:ext uri="{FF2B5EF4-FFF2-40B4-BE49-F238E27FC236}">
                <a16:creationId xmlns:a16="http://schemas.microsoft.com/office/drawing/2014/main" id="{72CB1940-3DAD-4174-AD7A-98C146AF5E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3810000"/>
            <a:ext cx="66294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2B6661A-3231-49E7-B0AD-D3096C3AE39F}"/>
              </a:ext>
            </a:extLst>
          </p:cNvPr>
          <p:cNvSpPr>
            <a:spLocks noGrp="1" noChangeArrowheads="1"/>
          </p:cNvSpPr>
          <p:nvPr>
            <p:ph type="title"/>
          </p:nvPr>
        </p:nvSpPr>
        <p:spPr>
          <a:xfrm>
            <a:off x="2057400" y="230188"/>
            <a:ext cx="8153400" cy="989012"/>
          </a:xfrm>
        </p:spPr>
        <p:txBody>
          <a:bodyPr/>
          <a:lstStyle/>
          <a:p>
            <a:pPr eaLnBrk="1" hangingPunct="1"/>
            <a:r>
              <a:rPr lang="en-US" altLang="en-US" sz="4200" u="sng"/>
              <a:t>OSHA Requires</a:t>
            </a:r>
          </a:p>
        </p:txBody>
      </p:sp>
      <p:sp>
        <p:nvSpPr>
          <p:cNvPr id="24579" name="Rectangle 3">
            <a:extLst>
              <a:ext uri="{FF2B5EF4-FFF2-40B4-BE49-F238E27FC236}">
                <a16:creationId xmlns:a16="http://schemas.microsoft.com/office/drawing/2014/main" id="{BCE06DE5-D060-46FC-A57E-4315D9FD8F47}"/>
              </a:ext>
            </a:extLst>
          </p:cNvPr>
          <p:cNvSpPr>
            <a:spLocks noGrp="1" noChangeArrowheads="1"/>
          </p:cNvSpPr>
          <p:nvPr>
            <p:ph sz="quarter" idx="1"/>
          </p:nvPr>
        </p:nvSpPr>
        <p:spPr>
          <a:xfrm>
            <a:off x="1752600" y="1295400"/>
            <a:ext cx="8610600" cy="5334000"/>
          </a:xfrm>
        </p:spPr>
        <p:txBody>
          <a:bodyPr>
            <a:normAutofit fontScale="92500" lnSpcReduction="20000"/>
          </a:bodyPr>
          <a:lstStyle/>
          <a:p>
            <a:pPr marL="274320" indent="-274320">
              <a:buFont typeface="Wingdings 3"/>
              <a:buChar char=""/>
              <a:defRPr/>
            </a:pPr>
            <a:r>
              <a:rPr lang="en-US" dirty="0">
                <a:latin typeface="Times New Roman" pitchFamily="18" charset="0"/>
                <a:cs typeface="Times New Roman" pitchFamily="18" charset="0"/>
              </a:rPr>
              <a:t>All employees “at risk” of exposure to Blood Borne Pathogens to receive training at least once per year, plus training whenever required safety procedures change. </a:t>
            </a:r>
            <a:r>
              <a:rPr lang="en-US" i="1" u="sng" dirty="0">
                <a:latin typeface="Times New Roman" pitchFamily="18" charset="0"/>
                <a:cs typeface="Times New Roman" pitchFamily="18" charset="0"/>
              </a:rPr>
              <a:t>Training should</a:t>
            </a:r>
            <a:r>
              <a:rPr lang="en-US" b="1" i="1" u="sng" dirty="0">
                <a:latin typeface="Times New Roman" pitchFamily="18" charset="0"/>
                <a:cs typeface="Times New Roman" pitchFamily="18" charset="0"/>
              </a:rPr>
              <a:t> </a:t>
            </a:r>
            <a:r>
              <a:rPr lang="en-US" i="1" u="sng" dirty="0">
                <a:latin typeface="Times New Roman" pitchFamily="18" charset="0"/>
                <a:cs typeface="Times New Roman" pitchFamily="18" charset="0"/>
              </a:rPr>
              <a:t>cover</a:t>
            </a:r>
            <a:r>
              <a:rPr lang="en-US" dirty="0">
                <a:latin typeface="Times New Roman" pitchFamily="18" charset="0"/>
                <a:cs typeface="Times New Roman" pitchFamily="18" charset="0"/>
              </a:rPr>
              <a:t>:</a:t>
            </a:r>
          </a:p>
          <a:p>
            <a:pPr marL="274320" indent="-274320">
              <a:buFont typeface="Wingdings 3"/>
              <a:buChar char=""/>
              <a:defRPr/>
            </a:pPr>
            <a:endParaRPr lang="en-US" sz="1100" dirty="0">
              <a:latin typeface="Times New Roman" pitchFamily="18" charset="0"/>
              <a:cs typeface="Times New Roman" pitchFamily="18" charset="0"/>
            </a:endParaRPr>
          </a:p>
          <a:p>
            <a:pPr marL="274320" indent="-274320">
              <a:buFont typeface="Wingdings 3"/>
              <a:buChar char=""/>
              <a:defRPr/>
            </a:pPr>
            <a:r>
              <a:rPr lang="en-US" dirty="0">
                <a:latin typeface="Times New Roman" pitchFamily="18" charset="0"/>
                <a:cs typeface="Times New Roman" pitchFamily="18" charset="0"/>
              </a:rPr>
              <a:t>The content of OSHA’s Blood Borne Pathogens Standard.</a:t>
            </a:r>
          </a:p>
          <a:p>
            <a:pPr marL="274320" indent="-274320">
              <a:buFont typeface="Wingdings 3"/>
              <a:buChar char=""/>
              <a:defRPr/>
            </a:pPr>
            <a:r>
              <a:rPr lang="en-US" dirty="0">
                <a:latin typeface="Times New Roman" pitchFamily="18" charset="0"/>
                <a:cs typeface="Times New Roman" pitchFamily="18" charset="0"/>
              </a:rPr>
              <a:t>Explanation of Epidemiology. </a:t>
            </a:r>
          </a:p>
          <a:p>
            <a:pPr marL="274320" indent="-274320">
              <a:buFont typeface="Wingdings 3"/>
              <a:buChar char=""/>
              <a:defRPr/>
            </a:pPr>
            <a:r>
              <a:rPr lang="en-US" dirty="0">
                <a:latin typeface="Times New Roman" pitchFamily="18" charset="0"/>
                <a:cs typeface="Times New Roman" pitchFamily="18" charset="0"/>
              </a:rPr>
              <a:t>How Blood Borne Pathogens are transmitted.</a:t>
            </a:r>
          </a:p>
          <a:p>
            <a:pPr marL="274320" indent="-274320">
              <a:buFont typeface="Wingdings 3"/>
              <a:buChar char=""/>
              <a:defRPr/>
            </a:pPr>
            <a:r>
              <a:rPr lang="en-US" dirty="0">
                <a:latin typeface="Times New Roman" pitchFamily="18" charset="0"/>
                <a:cs typeface="Times New Roman" pitchFamily="18" charset="0"/>
              </a:rPr>
              <a:t>Engineering controls, work practices, PPE to eliminate or reduce exposure.</a:t>
            </a:r>
          </a:p>
          <a:p>
            <a:pPr marL="274320" indent="-274320">
              <a:buFont typeface="Wingdings 3"/>
              <a:buChar char=""/>
              <a:defRPr/>
            </a:pPr>
            <a:r>
              <a:rPr lang="en-US" dirty="0">
                <a:latin typeface="Times New Roman" pitchFamily="18" charset="0"/>
                <a:cs typeface="Times New Roman" pitchFamily="18" charset="0"/>
              </a:rPr>
              <a:t>Hepatitis B Vaccine.</a:t>
            </a:r>
          </a:p>
          <a:p>
            <a:pPr marL="274320" indent="-274320">
              <a:buFont typeface="Wingdings 3"/>
              <a:buChar char=""/>
              <a:defRPr/>
            </a:pPr>
            <a:r>
              <a:rPr lang="en-US" dirty="0">
                <a:latin typeface="Times New Roman" pitchFamily="18" charset="0"/>
                <a:cs typeface="Times New Roman" pitchFamily="18" charset="0"/>
              </a:rPr>
              <a:t>Emergency Response involving Blood or Infectious materials</a:t>
            </a:r>
          </a:p>
          <a:p>
            <a:pPr marL="274320" indent="-274320">
              <a:buFont typeface="Wingdings 3"/>
              <a:buChar char=""/>
              <a:defRPr/>
            </a:pPr>
            <a:r>
              <a:rPr lang="en-US" dirty="0">
                <a:latin typeface="Times New Roman" pitchFamily="18" charset="0"/>
                <a:cs typeface="Times New Roman" pitchFamily="18" charset="0"/>
              </a:rPr>
              <a:t>Reporting Incidents.</a:t>
            </a:r>
          </a:p>
          <a:p>
            <a:pPr marL="274320" indent="-274320">
              <a:buFont typeface="Wingdings 3"/>
              <a:buChar char=""/>
              <a:defRPr/>
            </a:pPr>
            <a:r>
              <a:rPr lang="en-US" dirty="0">
                <a:latin typeface="Times New Roman" pitchFamily="18" charset="0"/>
                <a:cs typeface="Times New Roman" pitchFamily="18" charset="0"/>
              </a:rPr>
              <a:t>Warning signs and labels.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a:extLst>
              <a:ext uri="{FF2B5EF4-FFF2-40B4-BE49-F238E27FC236}">
                <a16:creationId xmlns:a16="http://schemas.microsoft.com/office/drawing/2014/main" id="{40BD59DC-C816-49B5-843F-100FD8D9F963}"/>
              </a:ext>
            </a:extLst>
          </p:cNvPr>
          <p:cNvSpPr>
            <a:spLocks noGrp="1"/>
          </p:cNvSpPr>
          <p:nvPr>
            <p:ph type="title"/>
          </p:nvPr>
        </p:nvSpPr>
        <p:spPr>
          <a:xfrm>
            <a:off x="1828800" y="228600"/>
            <a:ext cx="8534400" cy="914400"/>
          </a:xfrm>
        </p:spPr>
        <p:txBody>
          <a:bodyPr/>
          <a:lstStyle/>
          <a:p>
            <a:pPr eaLnBrk="1" hangingPunct="1"/>
            <a:r>
              <a:rPr lang="en-US" altLang="en-US" sz="3400" u="sng"/>
              <a:t>Prevention of Communicable Diseases </a:t>
            </a:r>
          </a:p>
        </p:txBody>
      </p:sp>
      <p:sp>
        <p:nvSpPr>
          <p:cNvPr id="35843" name="Content Placeholder 1">
            <a:extLst>
              <a:ext uri="{FF2B5EF4-FFF2-40B4-BE49-F238E27FC236}">
                <a16:creationId xmlns:a16="http://schemas.microsoft.com/office/drawing/2014/main" id="{C6025D56-16DA-4E67-A7D8-0C40DF8B97FF}"/>
              </a:ext>
            </a:extLst>
          </p:cNvPr>
          <p:cNvSpPr>
            <a:spLocks noGrp="1"/>
          </p:cNvSpPr>
          <p:nvPr>
            <p:ph sz="quarter" idx="1"/>
          </p:nvPr>
        </p:nvSpPr>
        <p:spPr>
          <a:xfrm>
            <a:off x="1981200" y="1481138"/>
            <a:ext cx="8229600" cy="2481262"/>
          </a:xfrm>
        </p:spPr>
        <p:txBody>
          <a:bodyPr>
            <a:normAutofit fontScale="92500" lnSpcReduction="20000"/>
          </a:bodyPr>
          <a:lstStyle/>
          <a:p>
            <a:pPr marL="319088" indent="-319088">
              <a:buNone/>
            </a:pPr>
            <a:endParaRPr lang="en-US" altLang="en-US"/>
          </a:p>
          <a:p>
            <a:pPr marL="319088" indent="-319088">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More often, preventing Communicable Disease is accomplished through attention to Hygiene, Proper Lifestyle and General Cleanliness.</a:t>
            </a:r>
          </a:p>
          <a:p>
            <a:pPr marL="319088" indent="-319088">
              <a:buNone/>
            </a:pPr>
            <a:br>
              <a:rPr lang="en-US" altLang="en-US"/>
            </a:br>
            <a:br>
              <a:rPr lang="en-US" altLang="en-US"/>
            </a:br>
            <a:endParaRPr lang="en-US" altLang="en-US"/>
          </a:p>
        </p:txBody>
      </p:sp>
      <p:pic>
        <p:nvPicPr>
          <p:cNvPr id="35844" name="Picture 5" descr="https://sp3.yimg.com/ib/th?id=HN.608044597542915739&amp;pid=15.1">
            <a:extLst>
              <a:ext uri="{FF2B5EF4-FFF2-40B4-BE49-F238E27FC236}">
                <a16:creationId xmlns:a16="http://schemas.microsoft.com/office/drawing/2014/main" id="{D554D7F3-5657-4675-A825-829B3F5499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7327" y="2872226"/>
            <a:ext cx="10204255" cy="3842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a:extLst>
              <a:ext uri="{FF2B5EF4-FFF2-40B4-BE49-F238E27FC236}">
                <a16:creationId xmlns:a16="http://schemas.microsoft.com/office/drawing/2014/main" id="{C1F44209-FE0F-4E20-BFDD-01D5D79ADC82}"/>
              </a:ext>
            </a:extLst>
          </p:cNvPr>
          <p:cNvSpPr>
            <a:spLocks noGrp="1"/>
          </p:cNvSpPr>
          <p:nvPr>
            <p:ph type="title"/>
          </p:nvPr>
        </p:nvSpPr>
        <p:spPr>
          <a:xfrm>
            <a:off x="1676400" y="228600"/>
            <a:ext cx="8686800" cy="1066800"/>
          </a:xfrm>
        </p:spPr>
        <p:txBody>
          <a:bodyPr>
            <a:normAutofit fontScale="90000"/>
          </a:bodyPr>
          <a:lstStyle/>
          <a:p>
            <a:pPr eaLnBrk="1" hangingPunct="1"/>
            <a:r>
              <a:rPr lang="en-US" altLang="en-US" u="sng"/>
              <a:t>Preventing the Spread of a Communicable Disease</a:t>
            </a:r>
          </a:p>
        </p:txBody>
      </p:sp>
      <p:sp>
        <p:nvSpPr>
          <p:cNvPr id="36867" name="Content Placeholder 1">
            <a:extLst>
              <a:ext uri="{FF2B5EF4-FFF2-40B4-BE49-F238E27FC236}">
                <a16:creationId xmlns:a16="http://schemas.microsoft.com/office/drawing/2014/main" id="{74CD9D15-223A-4990-841C-25D655D0F5D1}"/>
              </a:ext>
            </a:extLst>
          </p:cNvPr>
          <p:cNvSpPr>
            <a:spLocks noGrp="1"/>
          </p:cNvSpPr>
          <p:nvPr>
            <p:ph sz="quarter" idx="1"/>
          </p:nvPr>
        </p:nvSpPr>
        <p:spPr>
          <a:xfrm>
            <a:off x="1828800" y="1219200"/>
            <a:ext cx="8610600" cy="5334000"/>
          </a:xfrm>
        </p:spPr>
        <p:txBody>
          <a:bodyPr/>
          <a:lstStyle/>
          <a:p>
            <a:pPr marL="319088" indent="-319088">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Cover all open wounds. </a:t>
            </a:r>
          </a:p>
          <a:p>
            <a:pPr marL="319088" indent="-319088">
              <a:buNone/>
            </a:pPr>
            <a:endParaRPr lang="en-US" altLang="en-US" sz="1500">
              <a:latin typeface="Times New Roman" panose="02020603050405020304" pitchFamily="18" charset="0"/>
              <a:cs typeface="Times New Roman" panose="02020603050405020304" pitchFamily="18" charset="0"/>
            </a:endParaRPr>
          </a:p>
          <a:p>
            <a:pPr marL="319088" indent="-319088">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Dispose of all used tissues by placing them into a sealed plastic garbage. </a:t>
            </a:r>
          </a:p>
          <a:p>
            <a:pPr marL="319088" indent="-319088">
              <a:buNone/>
            </a:pPr>
            <a:endParaRPr lang="en-US" altLang="en-US" sz="1500">
              <a:latin typeface="Times New Roman" panose="02020603050405020304" pitchFamily="18" charset="0"/>
              <a:cs typeface="Times New Roman" panose="02020603050405020304" pitchFamily="18" charset="0"/>
            </a:endParaRPr>
          </a:p>
          <a:p>
            <a:pPr marL="319088" indent="-319088">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Wash commonly-used items, such as </a:t>
            </a:r>
            <a:r>
              <a:rPr lang="en-US" altLang="en-US">
                <a:latin typeface="Times New Roman" panose="02020603050405020304" pitchFamily="18" charset="0"/>
                <a:cs typeface="Times New Roman" panose="02020603050405020304" pitchFamily="18" charset="0"/>
                <a:hlinkClick r:id="rId2"/>
              </a:rPr>
              <a:t>toys</a:t>
            </a:r>
            <a:r>
              <a:rPr lang="en-US" altLang="en-US">
                <a:latin typeface="Times New Roman" panose="02020603050405020304" pitchFamily="18" charset="0"/>
                <a:cs typeface="Times New Roman" panose="02020603050405020304" pitchFamily="18" charset="0"/>
              </a:rPr>
              <a:t> and eating utensils, using hot water and soap.</a:t>
            </a:r>
          </a:p>
          <a:p>
            <a:pPr marL="319088" indent="-319088">
              <a:buNone/>
            </a:pPr>
            <a:br>
              <a:rPr lang="en-US" altLang="en-US"/>
            </a:br>
            <a:br>
              <a:rPr lang="en-US" altLang="en-US"/>
            </a:br>
            <a:br>
              <a:rPr lang="en-US" altLang="en-US"/>
            </a:br>
            <a:endParaRPr lang="en-US" altLang="en-US"/>
          </a:p>
        </p:txBody>
      </p:sp>
      <p:pic>
        <p:nvPicPr>
          <p:cNvPr id="36868" name="Picture 6" descr="th?id=H">
            <a:extLst>
              <a:ext uri="{FF2B5EF4-FFF2-40B4-BE49-F238E27FC236}">
                <a16:creationId xmlns:a16="http://schemas.microsoft.com/office/drawing/2014/main" id="{FCB5D265-2DF5-4723-B4A3-F29FDF6E2D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876800"/>
            <a:ext cx="2209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2" descr="th?id=H">
            <a:extLst>
              <a:ext uri="{FF2B5EF4-FFF2-40B4-BE49-F238E27FC236}">
                <a16:creationId xmlns:a16="http://schemas.microsoft.com/office/drawing/2014/main" id="{59822C1F-FDA6-42E7-99C1-77B02EEC66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4800600"/>
            <a:ext cx="2133600" cy="136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14" descr="th?id=H">
            <a:extLst>
              <a:ext uri="{FF2B5EF4-FFF2-40B4-BE49-F238E27FC236}">
                <a16:creationId xmlns:a16="http://schemas.microsoft.com/office/drawing/2014/main" id="{FD24A0A6-6553-40BD-B003-F4A01F245F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3400" y="4267200"/>
            <a:ext cx="1981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a:extLst>
              <a:ext uri="{FF2B5EF4-FFF2-40B4-BE49-F238E27FC236}">
                <a16:creationId xmlns:a16="http://schemas.microsoft.com/office/drawing/2014/main" id="{3927885E-BC3D-41A9-B90D-CC998546526F}"/>
              </a:ext>
            </a:extLst>
          </p:cNvPr>
          <p:cNvSpPr>
            <a:spLocks noGrp="1"/>
          </p:cNvSpPr>
          <p:nvPr>
            <p:ph type="title"/>
          </p:nvPr>
        </p:nvSpPr>
        <p:spPr>
          <a:xfrm>
            <a:off x="1828800" y="274638"/>
            <a:ext cx="8686800" cy="1096962"/>
          </a:xfrm>
        </p:spPr>
        <p:txBody>
          <a:bodyPr>
            <a:normAutofit fontScale="90000"/>
          </a:bodyPr>
          <a:lstStyle/>
          <a:p>
            <a:pPr eaLnBrk="1" hangingPunct="1"/>
            <a:r>
              <a:rPr lang="en-US" altLang="en-US" u="sng"/>
              <a:t>Preventing the Spread of a Communicable Disease</a:t>
            </a:r>
            <a:endParaRPr lang="en-US" altLang="en-US"/>
          </a:p>
        </p:txBody>
      </p:sp>
      <p:sp>
        <p:nvSpPr>
          <p:cNvPr id="37891" name="Content Placeholder 1">
            <a:extLst>
              <a:ext uri="{FF2B5EF4-FFF2-40B4-BE49-F238E27FC236}">
                <a16:creationId xmlns:a16="http://schemas.microsoft.com/office/drawing/2014/main" id="{58B2E69A-FB8F-4404-AA26-BD9DC7D5730B}"/>
              </a:ext>
            </a:extLst>
          </p:cNvPr>
          <p:cNvSpPr>
            <a:spLocks noGrp="1"/>
          </p:cNvSpPr>
          <p:nvPr>
            <p:ph sz="quarter" idx="1"/>
          </p:nvPr>
        </p:nvSpPr>
        <p:spPr>
          <a:xfrm>
            <a:off x="1828800" y="1143000"/>
            <a:ext cx="8534400" cy="5181600"/>
          </a:xfrm>
        </p:spPr>
        <p:txBody>
          <a:bodyPr/>
          <a:lstStyle/>
          <a:p>
            <a:pPr marL="319088" indent="-319088">
              <a:buFont typeface="Wingdings" panose="05000000000000000000" pitchFamily="2" charset="2"/>
              <a:buChar char="Ø"/>
            </a:pPr>
            <a:endParaRPr lang="en-US" altLang="en-US">
              <a:latin typeface="Gill Sans MT (Body)"/>
            </a:endParaRPr>
          </a:p>
          <a:p>
            <a:pPr marL="319088" indent="-319088">
              <a:buFont typeface="Wingdings" panose="05000000000000000000" pitchFamily="2" charset="2"/>
              <a:buChar char="Ø"/>
            </a:pPr>
            <a:r>
              <a:rPr lang="en-US" altLang="en-US">
                <a:latin typeface="Gill Sans MT (Body)"/>
              </a:rPr>
              <a:t>Maintain a strong immune system by incorporating proper nutrition, rest and daily exercise into your lifestyle. </a:t>
            </a:r>
          </a:p>
          <a:p>
            <a:pPr marL="319088" indent="-319088">
              <a:buFont typeface="Wingdings" panose="05000000000000000000" pitchFamily="2" charset="2"/>
              <a:buChar char="Ø"/>
            </a:pPr>
            <a:endParaRPr lang="en-US" altLang="en-US" sz="1500">
              <a:latin typeface="Gill Sans MT (Body)"/>
            </a:endParaRPr>
          </a:p>
          <a:p>
            <a:pPr marL="319088" indent="-319088">
              <a:buFont typeface="Wingdings" panose="05000000000000000000" pitchFamily="2" charset="2"/>
              <a:buChar char="Ø"/>
            </a:pPr>
            <a:r>
              <a:rPr lang="en-US" altLang="en-US">
                <a:latin typeface="Gill Sans MT (Body)"/>
              </a:rPr>
              <a:t>Do not share drinks, toothbrushes or eating utensils with other individuals. </a:t>
            </a:r>
            <a:br>
              <a:rPr lang="en-US" altLang="en-US"/>
            </a:br>
            <a:br>
              <a:rPr lang="en-US" altLang="en-US"/>
            </a:br>
            <a:endParaRPr lang="en-US" altLang="en-US"/>
          </a:p>
        </p:txBody>
      </p:sp>
      <p:pic>
        <p:nvPicPr>
          <p:cNvPr id="37892" name="Picture 6" descr="th?id=H">
            <a:extLst>
              <a:ext uri="{FF2B5EF4-FFF2-40B4-BE49-F238E27FC236}">
                <a16:creationId xmlns:a16="http://schemas.microsoft.com/office/drawing/2014/main" id="{3CFAF276-60CB-4A58-85CE-BD6680BEA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1" y="4419600"/>
            <a:ext cx="1711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10" descr="th?id=H">
            <a:extLst>
              <a:ext uri="{FF2B5EF4-FFF2-40B4-BE49-F238E27FC236}">
                <a16:creationId xmlns:a16="http://schemas.microsoft.com/office/drawing/2014/main" id="{1B206958-A886-4804-A630-3F8EC18F95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495800"/>
            <a:ext cx="1981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a:extLst>
              <a:ext uri="{FF2B5EF4-FFF2-40B4-BE49-F238E27FC236}">
                <a16:creationId xmlns:a16="http://schemas.microsoft.com/office/drawing/2014/main" id="{2F6A6C9C-69B9-48F2-AC18-6C869687127E}"/>
              </a:ext>
            </a:extLst>
          </p:cNvPr>
          <p:cNvSpPr>
            <a:spLocks noGrp="1"/>
          </p:cNvSpPr>
          <p:nvPr>
            <p:ph type="title"/>
          </p:nvPr>
        </p:nvSpPr>
        <p:spPr>
          <a:xfrm>
            <a:off x="1752600" y="274638"/>
            <a:ext cx="8763000" cy="868362"/>
          </a:xfrm>
        </p:spPr>
        <p:txBody>
          <a:bodyPr/>
          <a:lstStyle/>
          <a:p>
            <a:pPr eaLnBrk="1" hangingPunct="1"/>
            <a:r>
              <a:rPr lang="en-US" altLang="en-US" sz="3400"/>
              <a:t>Children</a:t>
            </a:r>
          </a:p>
        </p:txBody>
      </p:sp>
      <p:sp>
        <p:nvSpPr>
          <p:cNvPr id="38915" name="Content Placeholder 1">
            <a:extLst>
              <a:ext uri="{FF2B5EF4-FFF2-40B4-BE49-F238E27FC236}">
                <a16:creationId xmlns:a16="http://schemas.microsoft.com/office/drawing/2014/main" id="{2BE96EF0-37C5-49E3-A24C-966695C0F132}"/>
              </a:ext>
            </a:extLst>
          </p:cNvPr>
          <p:cNvSpPr>
            <a:spLocks noGrp="1"/>
          </p:cNvSpPr>
          <p:nvPr>
            <p:ph sz="quarter" idx="1"/>
          </p:nvPr>
        </p:nvSpPr>
        <p:spPr>
          <a:xfrm>
            <a:off x="1676400" y="1219200"/>
            <a:ext cx="8839200" cy="4114800"/>
          </a:xfrm>
        </p:spPr>
        <p:txBody>
          <a:bodyPr/>
          <a:lstStyle/>
          <a:p>
            <a:pPr algn="ctr" eaLnBrk="1" hangingPunct="1">
              <a:buFont typeface="Wingdings 3" panose="05040102010807070707" pitchFamily="18" charset="2"/>
              <a:buNone/>
            </a:pPr>
            <a:r>
              <a:rPr lang="en-US" altLang="en-US">
                <a:latin typeface="Times New Roman" panose="02020603050405020304" pitchFamily="18" charset="0"/>
                <a:cs typeface="Times New Roman" panose="02020603050405020304" pitchFamily="18" charset="0"/>
              </a:rPr>
              <a:t>Children in Large group settings-are more prone to Infection</a:t>
            </a:r>
          </a:p>
          <a:p>
            <a:pPr eaLnBrk="1" hangingPunct="1"/>
            <a:r>
              <a:rPr lang="en-US" altLang="en-US">
                <a:latin typeface="Times New Roman" panose="02020603050405020304" pitchFamily="18" charset="0"/>
                <a:cs typeface="Times New Roman" panose="02020603050405020304" pitchFamily="18" charset="0"/>
              </a:rPr>
              <a:t>Germs spread more easily in a group setting. </a:t>
            </a:r>
          </a:p>
          <a:p>
            <a:pPr eaLnBrk="1" hangingPunct="1">
              <a:buFont typeface="Wingdings" panose="05000000000000000000" pitchFamily="2" charset="2"/>
              <a:buNone/>
            </a:pPr>
            <a:endParaRPr lang="en-US" altLang="en-US" sz="1500">
              <a:latin typeface="Times New Roman" panose="02020603050405020304" pitchFamily="18" charset="0"/>
              <a:cs typeface="Times New Roman" panose="02020603050405020304" pitchFamily="18" charset="0"/>
            </a:endParaRPr>
          </a:p>
          <a:p>
            <a:pPr eaLnBrk="1" hangingPunct="1"/>
            <a:r>
              <a:rPr lang="en-US" altLang="en-US">
                <a:latin typeface="Times New Roman" panose="02020603050405020304" pitchFamily="18" charset="0"/>
                <a:cs typeface="Times New Roman" panose="02020603050405020304" pitchFamily="18" charset="0"/>
              </a:rPr>
              <a:t>Young children have not yet developed natural resistance. </a:t>
            </a:r>
          </a:p>
          <a:p>
            <a:pPr eaLnBrk="1" hangingPunct="1">
              <a:buFont typeface="Wingdings" panose="05000000000000000000" pitchFamily="2" charset="2"/>
              <a:buNone/>
            </a:pPr>
            <a:endParaRPr lang="en-US" altLang="en-US" sz="1500">
              <a:latin typeface="Times New Roman" panose="02020603050405020304" pitchFamily="18" charset="0"/>
              <a:cs typeface="Times New Roman" panose="02020603050405020304" pitchFamily="18" charset="0"/>
            </a:endParaRPr>
          </a:p>
          <a:p>
            <a:pPr eaLnBrk="1" hangingPunct="1"/>
            <a:r>
              <a:rPr lang="en-US" altLang="en-US">
                <a:latin typeface="Times New Roman" panose="02020603050405020304" pitchFamily="18" charset="0"/>
                <a:cs typeface="Times New Roman" panose="02020603050405020304" pitchFamily="18" charset="0"/>
              </a:rPr>
              <a:t>Several Communicable Diseases are contagious before symptoms appear, making it difficult to prevent their spread. </a:t>
            </a:r>
          </a:p>
          <a:p>
            <a:pPr eaLnBrk="1" hangingPunct="1"/>
            <a:endParaRPr lang="en-US" altLang="en-US">
              <a:latin typeface="Gill Sans MT (Body)"/>
            </a:endParaRPr>
          </a:p>
        </p:txBody>
      </p:sp>
      <p:pic>
        <p:nvPicPr>
          <p:cNvPr id="38916" name="Picture 5" descr="http://ts2.mm.bing.net/th?id=HN.608010267865973905&amp;pid=15.1">
            <a:extLst>
              <a:ext uri="{FF2B5EF4-FFF2-40B4-BE49-F238E27FC236}">
                <a16:creationId xmlns:a16="http://schemas.microsoft.com/office/drawing/2014/main" id="{D0579812-002A-4F54-A0D0-88B4336AE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953000"/>
            <a:ext cx="25527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a:extLst>
              <a:ext uri="{FF2B5EF4-FFF2-40B4-BE49-F238E27FC236}">
                <a16:creationId xmlns:a16="http://schemas.microsoft.com/office/drawing/2014/main" id="{255D6570-8FD0-4FED-B4C3-546C97F20DF6}"/>
              </a:ext>
            </a:extLst>
          </p:cNvPr>
          <p:cNvSpPr>
            <a:spLocks noGrp="1"/>
          </p:cNvSpPr>
          <p:nvPr>
            <p:ph type="title"/>
          </p:nvPr>
        </p:nvSpPr>
        <p:spPr>
          <a:xfrm>
            <a:off x="1676400" y="228600"/>
            <a:ext cx="8763000" cy="914400"/>
          </a:xfrm>
        </p:spPr>
        <p:txBody>
          <a:bodyPr>
            <a:normAutofit fontScale="90000"/>
          </a:bodyPr>
          <a:lstStyle/>
          <a:p>
            <a:pPr eaLnBrk="1" hangingPunct="1"/>
            <a:br>
              <a:rPr lang="en-US" altLang="en-US" sz="3800"/>
            </a:br>
            <a:br>
              <a:rPr lang="en-US" altLang="en-US" sz="3800"/>
            </a:br>
            <a:r>
              <a:rPr lang="en-US" altLang="en-US" sz="3800" u="sng"/>
              <a:t>“Catching”a Communicable Disease</a:t>
            </a:r>
          </a:p>
        </p:txBody>
      </p:sp>
      <p:sp>
        <p:nvSpPr>
          <p:cNvPr id="39939" name="Content Placeholder 1">
            <a:extLst>
              <a:ext uri="{FF2B5EF4-FFF2-40B4-BE49-F238E27FC236}">
                <a16:creationId xmlns:a16="http://schemas.microsoft.com/office/drawing/2014/main" id="{A55F95DB-9E74-4785-AD04-1BBF2163A626}"/>
              </a:ext>
            </a:extLst>
          </p:cNvPr>
          <p:cNvSpPr>
            <a:spLocks noGrp="1"/>
          </p:cNvSpPr>
          <p:nvPr>
            <p:ph sz="quarter" idx="1"/>
          </p:nvPr>
        </p:nvSpPr>
        <p:spPr>
          <a:xfrm>
            <a:off x="1905000" y="1371600"/>
            <a:ext cx="8305800" cy="3657600"/>
          </a:xfrm>
        </p:spPr>
        <p:txBody>
          <a:bodyPr/>
          <a:lstStyle/>
          <a:p>
            <a:pPr eaLnBrk="1" hangingPunct="1"/>
            <a:r>
              <a:rPr lang="en-US" altLang="en-US">
                <a:latin typeface="Gill Sans MT (Body)"/>
              </a:rPr>
              <a:t>It means a Germ has invaded their body. </a:t>
            </a:r>
          </a:p>
          <a:p>
            <a:pPr eaLnBrk="1" hangingPunct="1"/>
            <a:r>
              <a:rPr lang="en-US" altLang="en-US">
                <a:latin typeface="Gill Sans MT (Body)"/>
              </a:rPr>
              <a:t>Germs fear soap and water. </a:t>
            </a:r>
          </a:p>
          <a:p>
            <a:pPr eaLnBrk="1" hangingPunct="1"/>
            <a:r>
              <a:rPr lang="en-US" altLang="en-US">
                <a:latin typeface="Gill Sans MT (Body)"/>
              </a:rPr>
              <a:t>Washing your hands well and often is the best way to beat these tiny warriors.</a:t>
            </a:r>
          </a:p>
        </p:txBody>
      </p:sp>
      <p:pic>
        <p:nvPicPr>
          <p:cNvPr id="39940" name="Picture 5" descr="https://sp1.yimg.com/ib/th?id=HN.607992061496852945&amp;pid=15.1">
            <a:extLst>
              <a:ext uri="{FF2B5EF4-FFF2-40B4-BE49-F238E27FC236}">
                <a16:creationId xmlns:a16="http://schemas.microsoft.com/office/drawing/2014/main" id="{878E39F7-2192-4609-BD81-89E76A51DB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4572000"/>
            <a:ext cx="169545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3">
            <a:extLst>
              <a:ext uri="{FF2B5EF4-FFF2-40B4-BE49-F238E27FC236}">
                <a16:creationId xmlns:a16="http://schemas.microsoft.com/office/drawing/2014/main" id="{995EA31C-D367-4BF3-89E0-8F90F316134D}"/>
              </a:ext>
            </a:extLst>
          </p:cNvPr>
          <p:cNvSpPr>
            <a:spLocks noGrp="1"/>
          </p:cNvSpPr>
          <p:nvPr>
            <p:ph type="title"/>
          </p:nvPr>
        </p:nvSpPr>
        <p:spPr/>
        <p:txBody>
          <a:bodyPr/>
          <a:lstStyle/>
          <a:p>
            <a:pPr eaLnBrk="1" hangingPunct="1"/>
            <a:r>
              <a:rPr lang="en-US" altLang="en-US" sz="4200" u="sng"/>
              <a:t>What is a Germ?</a:t>
            </a:r>
          </a:p>
        </p:txBody>
      </p:sp>
      <p:sp>
        <p:nvSpPr>
          <p:cNvPr id="40963" name="Content Placeholder 1">
            <a:extLst>
              <a:ext uri="{FF2B5EF4-FFF2-40B4-BE49-F238E27FC236}">
                <a16:creationId xmlns:a16="http://schemas.microsoft.com/office/drawing/2014/main" id="{61A6FA56-DFC5-42E5-B89D-1D9C377F162A}"/>
              </a:ext>
            </a:extLst>
          </p:cNvPr>
          <p:cNvSpPr>
            <a:spLocks noGrp="1"/>
          </p:cNvSpPr>
          <p:nvPr>
            <p:ph sz="quarter" idx="1"/>
          </p:nvPr>
        </p:nvSpPr>
        <p:spPr>
          <a:xfrm>
            <a:off x="1981200" y="1481138"/>
            <a:ext cx="8305800" cy="4525962"/>
          </a:xfrm>
        </p:spPr>
        <p:txBody>
          <a:bodyPr/>
          <a:lstStyle/>
          <a:p>
            <a:pPr eaLnBrk="1" hangingPunct="1"/>
            <a:r>
              <a:rPr lang="en-US" altLang="en-US">
                <a:latin typeface="Times New Roman" panose="02020603050405020304" pitchFamily="18" charset="0"/>
                <a:cs typeface="Times New Roman" panose="02020603050405020304" pitchFamily="18" charset="0"/>
              </a:rPr>
              <a:t>In fact, Germs are so tiny that you need to use a microscope to see them.  We may not know what hit us until we have symptoms (runny nose, cough, sore throat, fever, etc.) that let us know we've been attacked!</a:t>
            </a:r>
          </a:p>
        </p:txBody>
      </p:sp>
      <p:pic>
        <p:nvPicPr>
          <p:cNvPr id="40964" name="Picture 8" descr="th?id=H">
            <a:extLst>
              <a:ext uri="{FF2B5EF4-FFF2-40B4-BE49-F238E27FC236}">
                <a16:creationId xmlns:a16="http://schemas.microsoft.com/office/drawing/2014/main" id="{078C0EDA-07CE-4BEB-B7B5-0BE311F918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4495801"/>
            <a:ext cx="21240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10" descr="th?id=H">
            <a:extLst>
              <a:ext uri="{FF2B5EF4-FFF2-40B4-BE49-F238E27FC236}">
                <a16:creationId xmlns:a16="http://schemas.microsoft.com/office/drawing/2014/main" id="{1E22E178-8613-4215-AB96-5DB5F39B6F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1" y="3810000"/>
            <a:ext cx="17430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12" descr="th?id=H">
            <a:extLst>
              <a:ext uri="{FF2B5EF4-FFF2-40B4-BE49-F238E27FC236}">
                <a16:creationId xmlns:a16="http://schemas.microsoft.com/office/drawing/2014/main" id="{74EC3ADD-458C-47E3-B0F9-8B501D7875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4953001"/>
            <a:ext cx="24384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14" descr="th?id=H">
            <a:extLst>
              <a:ext uri="{FF2B5EF4-FFF2-40B4-BE49-F238E27FC236}">
                <a16:creationId xmlns:a16="http://schemas.microsoft.com/office/drawing/2014/main" id="{0420CE7F-DB99-46F5-B341-5E84D69B4A2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39201" y="3276601"/>
            <a:ext cx="157162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5113C17-7644-4708-B30D-BF75220012A1}"/>
              </a:ext>
            </a:extLst>
          </p:cNvPr>
          <p:cNvSpPr>
            <a:spLocks noGrp="1" noChangeArrowheads="1"/>
          </p:cNvSpPr>
          <p:nvPr>
            <p:ph type="title"/>
          </p:nvPr>
        </p:nvSpPr>
        <p:spPr/>
        <p:txBody>
          <a:bodyPr/>
          <a:lstStyle/>
          <a:p>
            <a:pPr eaLnBrk="1" hangingPunct="1"/>
            <a:r>
              <a:rPr lang="en-US" altLang="en-US" sz="3800"/>
              <a:t>Disease Transmission</a:t>
            </a:r>
          </a:p>
        </p:txBody>
      </p:sp>
      <p:sp>
        <p:nvSpPr>
          <p:cNvPr id="41987" name="Rectangle 3">
            <a:extLst>
              <a:ext uri="{FF2B5EF4-FFF2-40B4-BE49-F238E27FC236}">
                <a16:creationId xmlns:a16="http://schemas.microsoft.com/office/drawing/2014/main" id="{B1ED70A5-E7F7-4541-A32D-6FB357FA4E49}"/>
              </a:ext>
            </a:extLst>
          </p:cNvPr>
          <p:cNvSpPr>
            <a:spLocks noGrp="1" noChangeArrowheads="1"/>
          </p:cNvSpPr>
          <p:nvPr>
            <p:ph sz="quarter" idx="1"/>
          </p:nvPr>
        </p:nvSpPr>
        <p:spPr>
          <a:xfrm>
            <a:off x="1981200" y="1600200"/>
            <a:ext cx="8458200" cy="2362200"/>
          </a:xfrm>
        </p:spPr>
        <p:txBody>
          <a:bodyPr/>
          <a:lstStyle/>
          <a:p>
            <a:pPr eaLnBrk="1" hangingPunct="1"/>
            <a:r>
              <a:rPr lang="en-US" altLang="en-US"/>
              <a:t>Protective Equipment (gloves/masks)</a:t>
            </a:r>
          </a:p>
          <a:p>
            <a:pPr eaLnBrk="1" hangingPunct="1"/>
            <a:r>
              <a:rPr lang="en-US" altLang="en-US"/>
              <a:t>Personal Hygiene Practice (hand-washing)</a:t>
            </a:r>
          </a:p>
          <a:p>
            <a:pPr eaLnBrk="1" hangingPunct="1"/>
            <a:r>
              <a:rPr lang="en-US" altLang="en-US"/>
              <a:t>Engineering &amp; Work Practice Controls</a:t>
            </a:r>
          </a:p>
          <a:p>
            <a:pPr eaLnBrk="1" hangingPunct="1"/>
            <a:r>
              <a:rPr lang="en-US" altLang="en-US"/>
              <a:t>Equipment for Cleaning &amp; Disinfecting</a:t>
            </a:r>
          </a:p>
          <a:p>
            <a:pPr eaLnBrk="1" hangingPunct="1">
              <a:buFont typeface="Wingdings" panose="05000000000000000000" pitchFamily="2" charset="2"/>
              <a:buNone/>
            </a:pPr>
            <a:endParaRPr lang="en-US" altLang="en-US"/>
          </a:p>
        </p:txBody>
      </p:sp>
      <p:pic>
        <p:nvPicPr>
          <p:cNvPr id="41988" name="Picture 10" descr="th?id=H">
            <a:extLst>
              <a:ext uri="{FF2B5EF4-FFF2-40B4-BE49-F238E27FC236}">
                <a16:creationId xmlns:a16="http://schemas.microsoft.com/office/drawing/2014/main" id="{92B86590-073F-45DB-B0CC-17B8B93A24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600201"/>
            <a:ext cx="1722438"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13" descr="th?id=H">
            <a:extLst>
              <a:ext uri="{FF2B5EF4-FFF2-40B4-BE49-F238E27FC236}">
                <a16:creationId xmlns:a16="http://schemas.microsoft.com/office/drawing/2014/main" id="{8290DA29-68E1-4A46-9DC8-B0261009DB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1" y="4191001"/>
            <a:ext cx="1419225"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16" descr="th?id=H">
            <a:extLst>
              <a:ext uri="{FF2B5EF4-FFF2-40B4-BE49-F238E27FC236}">
                <a16:creationId xmlns:a16="http://schemas.microsoft.com/office/drawing/2014/main" id="{CE1D6D2A-B376-4E2B-9CB7-95322CFE25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1" y="4343400"/>
            <a:ext cx="23145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18" descr="th?id=H">
            <a:extLst>
              <a:ext uri="{FF2B5EF4-FFF2-40B4-BE49-F238E27FC236}">
                <a16:creationId xmlns:a16="http://schemas.microsoft.com/office/drawing/2014/main" id="{6ABFC52B-48B7-458A-93ED-9B772FD612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962400"/>
            <a:ext cx="144780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3636C2B-87A9-497C-BFE8-EE3D82CF457C}"/>
              </a:ext>
            </a:extLst>
          </p:cNvPr>
          <p:cNvSpPr>
            <a:spLocks noGrp="1"/>
          </p:cNvSpPr>
          <p:nvPr>
            <p:ph type="title"/>
          </p:nvPr>
        </p:nvSpPr>
        <p:spPr>
          <a:xfrm>
            <a:off x="1981200" y="304800"/>
            <a:ext cx="8229600" cy="533400"/>
          </a:xfrm>
        </p:spPr>
        <p:txBody>
          <a:bodyPr>
            <a:normAutofit fontScale="90000"/>
          </a:bodyPr>
          <a:lstStyle/>
          <a:p>
            <a:br>
              <a:rPr lang="en-US" altLang="en-US"/>
            </a:br>
            <a:r>
              <a:rPr lang="en-US" altLang="en-US" b="1"/>
              <a:t>What Are Communicable Diseases?</a:t>
            </a:r>
            <a:r>
              <a:rPr lang="en-US" altLang="en-US"/>
              <a:t> </a:t>
            </a:r>
          </a:p>
        </p:txBody>
      </p:sp>
      <p:sp>
        <p:nvSpPr>
          <p:cNvPr id="12291" name="Content Placeholder 2">
            <a:extLst>
              <a:ext uri="{FF2B5EF4-FFF2-40B4-BE49-F238E27FC236}">
                <a16:creationId xmlns:a16="http://schemas.microsoft.com/office/drawing/2014/main" id="{B8FABDCC-5039-46FC-81F1-622838FA2077}"/>
              </a:ext>
            </a:extLst>
          </p:cNvPr>
          <p:cNvSpPr>
            <a:spLocks noGrp="1"/>
          </p:cNvSpPr>
          <p:nvPr>
            <p:ph sz="quarter" idx="1"/>
          </p:nvPr>
        </p:nvSpPr>
        <p:spPr>
          <a:xfrm>
            <a:off x="1981200" y="1219200"/>
            <a:ext cx="8229600" cy="2971800"/>
          </a:xfrm>
        </p:spPr>
        <p:txBody>
          <a:bodyPr>
            <a:normAutofit fontScale="92500"/>
          </a:bodyPr>
          <a:lstStyle/>
          <a:p>
            <a:r>
              <a:rPr lang="en-US" altLang="en-US">
                <a:latin typeface="Times New Roman" panose="02020603050405020304" pitchFamily="18" charset="0"/>
                <a:cs typeface="Times New Roman" panose="02020603050405020304" pitchFamily="18" charset="0"/>
              </a:rPr>
              <a:t>They are illnesses that spread from one person to another. They are also called contagious or infectious diseases. </a:t>
            </a:r>
          </a:p>
          <a:p>
            <a:r>
              <a:rPr lang="en-US" altLang="en-US">
                <a:latin typeface="Times New Roman" panose="02020603050405020304" pitchFamily="18" charset="0"/>
                <a:cs typeface="Times New Roman" panose="02020603050405020304" pitchFamily="18" charset="0"/>
              </a:rPr>
              <a:t>Communicable diseases are caused by germs and tiny bugs. The germs are so small that they can only be seen with a microscope, not with the naked eye. </a:t>
            </a:r>
          </a:p>
          <a:p>
            <a:r>
              <a:rPr lang="en-US" altLang="en-US">
                <a:latin typeface="Times New Roman" panose="02020603050405020304" pitchFamily="18" charset="0"/>
                <a:cs typeface="Times New Roman" panose="02020603050405020304" pitchFamily="18" charset="0"/>
              </a:rPr>
              <a:t>Aggregation in groups can increase and decrease the risk of spread of communicable disease.</a:t>
            </a:r>
          </a:p>
        </p:txBody>
      </p:sp>
      <p:pic>
        <p:nvPicPr>
          <p:cNvPr id="12292" name="Picture 2" descr="http://ts3.mm.bing.net/th?id=HN.607997782393226306&amp;pid=15.1">
            <a:extLst>
              <a:ext uri="{FF2B5EF4-FFF2-40B4-BE49-F238E27FC236}">
                <a16:creationId xmlns:a16="http://schemas.microsoft.com/office/drawing/2014/main" id="{D9D3034C-1A68-4E48-9870-3BB28440F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4140044"/>
            <a:ext cx="2449152" cy="2413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926D5BE8-9E13-4F48-AAB1-F3A76F174352}"/>
              </a:ext>
            </a:extLst>
          </p:cNvPr>
          <p:cNvSpPr>
            <a:spLocks noGrp="1"/>
          </p:cNvSpPr>
          <p:nvPr>
            <p:ph type="title"/>
          </p:nvPr>
        </p:nvSpPr>
        <p:spPr/>
        <p:txBody>
          <a:bodyPr/>
          <a:lstStyle/>
          <a:p>
            <a:r>
              <a:rPr lang="en-US" altLang="en-US"/>
              <a:t>Body Substance Precautions </a:t>
            </a:r>
          </a:p>
        </p:txBody>
      </p:sp>
      <p:sp>
        <p:nvSpPr>
          <p:cNvPr id="43011" name="Content Placeholder 2">
            <a:extLst>
              <a:ext uri="{FF2B5EF4-FFF2-40B4-BE49-F238E27FC236}">
                <a16:creationId xmlns:a16="http://schemas.microsoft.com/office/drawing/2014/main" id="{8053BF2E-0A0F-4CCB-8037-3E2DF7592C3C}"/>
              </a:ext>
            </a:extLst>
          </p:cNvPr>
          <p:cNvSpPr>
            <a:spLocks noGrp="1"/>
          </p:cNvSpPr>
          <p:nvPr>
            <p:ph sz="quarter" idx="1"/>
          </p:nvPr>
        </p:nvSpPr>
        <p:spPr>
          <a:xfrm>
            <a:off x="1981200" y="1219200"/>
            <a:ext cx="8229600" cy="3429000"/>
          </a:xfrm>
        </p:spPr>
        <p:txBody>
          <a:bodyPr>
            <a:normAutofit lnSpcReduction="10000"/>
          </a:bodyPr>
          <a:lstStyle/>
          <a:p>
            <a:r>
              <a:rPr lang="en-US" altLang="en-US"/>
              <a:t>Body Substance Precautions-refer to the consistent use of barrier methods to prevent direct contact with the body fluids of another person. Gloves are worn to prevent contact with non-intact skin, moist mucous membranes, and body fluids; masks and eye protection are worn when there is a chance of splashing body fluids into the eyes, nose or mouth; gowns are worn if there is a chance that clothing may become soiled with body fluids. </a:t>
            </a:r>
          </a:p>
        </p:txBody>
      </p:sp>
      <p:pic>
        <p:nvPicPr>
          <p:cNvPr id="43012" name="Picture 6" descr="th?id=H">
            <a:extLst>
              <a:ext uri="{FF2B5EF4-FFF2-40B4-BE49-F238E27FC236}">
                <a16:creationId xmlns:a16="http://schemas.microsoft.com/office/drawing/2014/main" id="{75753D1F-D1CF-42EC-99E5-42E02C45E9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4495800"/>
            <a:ext cx="1905000"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2" descr="https://sp2.yimg.com/ib/th?id=HN.608035797151453054&amp;pid=15.1">
            <a:extLst>
              <a:ext uri="{FF2B5EF4-FFF2-40B4-BE49-F238E27FC236}">
                <a16:creationId xmlns:a16="http://schemas.microsoft.com/office/drawing/2014/main" id="{24D7AEBF-8037-4E56-985F-FA2F4D217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648201"/>
            <a:ext cx="19431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E03C6039-8490-40F5-A942-7175C8A5CD80}"/>
              </a:ext>
            </a:extLst>
          </p:cNvPr>
          <p:cNvSpPr>
            <a:spLocks noGrp="1"/>
          </p:cNvSpPr>
          <p:nvPr>
            <p:ph type="title"/>
          </p:nvPr>
        </p:nvSpPr>
        <p:spPr/>
        <p:txBody>
          <a:bodyPr/>
          <a:lstStyle/>
          <a:p>
            <a:pPr eaLnBrk="1" hangingPunct="1"/>
            <a:r>
              <a:rPr lang="en-US" altLang="en-US" sz="4200" u="sng">
                <a:latin typeface="Bookman Old Style (Headings)"/>
              </a:rPr>
              <a:t>Hand Washing </a:t>
            </a:r>
          </a:p>
        </p:txBody>
      </p:sp>
      <p:sp>
        <p:nvSpPr>
          <p:cNvPr id="44035" name="Content Placeholder 1">
            <a:extLst>
              <a:ext uri="{FF2B5EF4-FFF2-40B4-BE49-F238E27FC236}">
                <a16:creationId xmlns:a16="http://schemas.microsoft.com/office/drawing/2014/main" id="{D8EDF613-A820-4182-9710-6044F346A953}"/>
              </a:ext>
            </a:extLst>
          </p:cNvPr>
          <p:cNvSpPr>
            <a:spLocks noGrp="1"/>
          </p:cNvSpPr>
          <p:nvPr>
            <p:ph sz="quarter" idx="1"/>
          </p:nvPr>
        </p:nvSpPr>
        <p:spPr>
          <a:xfrm>
            <a:off x="1676400" y="1481138"/>
            <a:ext cx="8610600" cy="4525962"/>
          </a:xfrm>
        </p:spPr>
        <p:txBody>
          <a:bodyPr/>
          <a:lstStyle/>
          <a:p>
            <a:pPr eaLnBrk="1" hangingPunct="1"/>
            <a:r>
              <a:rPr lang="en-US" altLang="en-US"/>
              <a:t>Diligent hand-washing is perhaps the easiest and most effective method of Preventing Communicable Disease. Numerous Flu-causing Germs and Viruses are passed into the nose, mouth, eyes or ears via the hands that can be removed through soap and water. </a:t>
            </a:r>
          </a:p>
          <a:p>
            <a:pPr eaLnBrk="1" hangingPunct="1">
              <a:buFont typeface="Wingdings" panose="05000000000000000000" pitchFamily="2" charset="2"/>
              <a:buNone/>
            </a:pPr>
            <a:br>
              <a:rPr lang="en-US" altLang="en-US"/>
            </a:br>
            <a:br>
              <a:rPr lang="en-US" altLang="en-US"/>
            </a:br>
            <a:endParaRPr lang="en-US" altLang="en-US"/>
          </a:p>
        </p:txBody>
      </p:sp>
      <p:pic>
        <p:nvPicPr>
          <p:cNvPr id="44036" name="Picture 6" descr="th?id=H">
            <a:extLst>
              <a:ext uri="{FF2B5EF4-FFF2-40B4-BE49-F238E27FC236}">
                <a16:creationId xmlns:a16="http://schemas.microsoft.com/office/drawing/2014/main" id="{D0C7764B-89A3-4C17-8A23-68B8E209A9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038600"/>
            <a:ext cx="3276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a:extLst>
              <a:ext uri="{FF2B5EF4-FFF2-40B4-BE49-F238E27FC236}">
                <a16:creationId xmlns:a16="http://schemas.microsoft.com/office/drawing/2014/main" id="{896D3ACC-48E5-4987-AA0A-039790A848C1}"/>
              </a:ext>
            </a:extLst>
          </p:cNvPr>
          <p:cNvSpPr>
            <a:spLocks noGrp="1"/>
          </p:cNvSpPr>
          <p:nvPr>
            <p:ph type="title"/>
          </p:nvPr>
        </p:nvSpPr>
        <p:spPr/>
        <p:txBody>
          <a:bodyPr/>
          <a:lstStyle/>
          <a:p>
            <a:pPr eaLnBrk="1" hangingPunct="1"/>
            <a:r>
              <a:rPr lang="en-US" altLang="en-US" sz="4200">
                <a:latin typeface="Bookman Old Style (Headings)"/>
              </a:rPr>
              <a:t>Hand Washing </a:t>
            </a:r>
          </a:p>
        </p:txBody>
      </p:sp>
      <p:sp>
        <p:nvSpPr>
          <p:cNvPr id="45059" name="Content Placeholder 1">
            <a:extLst>
              <a:ext uri="{FF2B5EF4-FFF2-40B4-BE49-F238E27FC236}">
                <a16:creationId xmlns:a16="http://schemas.microsoft.com/office/drawing/2014/main" id="{CD05253D-38AA-4890-ABFE-23CA602ED62B}"/>
              </a:ext>
            </a:extLst>
          </p:cNvPr>
          <p:cNvSpPr>
            <a:spLocks noGrp="1"/>
          </p:cNvSpPr>
          <p:nvPr>
            <p:ph sz="quarter" idx="1"/>
          </p:nvPr>
        </p:nvSpPr>
        <p:spPr>
          <a:xfrm>
            <a:off x="1981200" y="1481138"/>
            <a:ext cx="8382000" cy="4525962"/>
          </a:xfrm>
        </p:spPr>
        <p:txBody>
          <a:bodyPr/>
          <a:lstStyle/>
          <a:p>
            <a:pPr eaLnBrk="1" hangingPunct="1"/>
            <a:r>
              <a:rPr lang="en-US" altLang="en-US" dirty="0">
                <a:latin typeface="Bookman Old Style (Headings)"/>
              </a:rPr>
              <a:t>Germs and Viruses commonly reside on public objects (doorknobs, handrails, counters) as well as household objects, pets, appliances and certain foods. </a:t>
            </a:r>
          </a:p>
          <a:p>
            <a:pPr eaLnBrk="1" hangingPunct="1"/>
            <a:endParaRPr lang="en-US" altLang="en-US" sz="1500" dirty="0">
              <a:latin typeface="Bookman Old Style (Headings)"/>
            </a:endParaRPr>
          </a:p>
          <a:p>
            <a:pPr eaLnBrk="1" hangingPunct="1"/>
            <a:r>
              <a:rPr lang="en-US" altLang="en-US" dirty="0">
                <a:latin typeface="Bookman Old Style (Headings)"/>
              </a:rPr>
              <a:t>Wash your hands according to the Hand Washing procedure. </a:t>
            </a:r>
          </a:p>
        </p:txBody>
      </p:sp>
      <p:pic>
        <p:nvPicPr>
          <p:cNvPr id="45060" name="Picture 6" descr="th?id=H">
            <a:extLst>
              <a:ext uri="{FF2B5EF4-FFF2-40B4-BE49-F238E27FC236}">
                <a16:creationId xmlns:a16="http://schemas.microsoft.com/office/drawing/2014/main" id="{68CDC11E-BFD1-4900-B674-F8AF96024A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4419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44722C8C-4BCB-41B3-82C0-138B74DB20B6}"/>
              </a:ext>
            </a:extLst>
          </p:cNvPr>
          <p:cNvSpPr>
            <a:spLocks noGrp="1" noChangeArrowheads="1"/>
          </p:cNvSpPr>
          <p:nvPr>
            <p:ph type="title"/>
          </p:nvPr>
        </p:nvSpPr>
        <p:spPr>
          <a:xfrm>
            <a:off x="1752600" y="304800"/>
            <a:ext cx="8610600" cy="838200"/>
          </a:xfrm>
        </p:spPr>
        <p:txBody>
          <a:bodyPr>
            <a:normAutofit fontScale="90000"/>
          </a:bodyPr>
          <a:lstStyle/>
          <a:p>
            <a:pPr>
              <a:defRPr/>
            </a:pPr>
            <a:br>
              <a:rPr lang="en-US" dirty="0">
                <a:latin typeface="Bookman Old Style (Headings)"/>
              </a:rPr>
            </a:br>
            <a:br>
              <a:rPr lang="en-US" dirty="0">
                <a:latin typeface="Bookman Old Style (Headings)"/>
              </a:rPr>
            </a:br>
            <a:br>
              <a:rPr lang="en-US" dirty="0">
                <a:latin typeface="Bookman Old Style (Headings)"/>
              </a:rPr>
            </a:br>
            <a:br>
              <a:rPr lang="en-US" dirty="0">
                <a:latin typeface="Bookman Old Style (Headings)"/>
              </a:rPr>
            </a:br>
            <a:br>
              <a:rPr lang="en-US" dirty="0">
                <a:latin typeface="Bookman Old Style (Headings)"/>
              </a:rPr>
            </a:br>
            <a:br>
              <a:rPr lang="en-US" dirty="0">
                <a:latin typeface="Bookman Old Style (Headings)"/>
              </a:rPr>
            </a:br>
            <a:r>
              <a:rPr lang="en-US" sz="4400" dirty="0"/>
              <a:t>Cleaning &amp; Disinfecting</a:t>
            </a:r>
            <a:br>
              <a:rPr lang="en-US" dirty="0">
                <a:latin typeface="Bookman Old Style (Headings)"/>
              </a:rPr>
            </a:br>
            <a:br>
              <a:rPr lang="en-US" dirty="0">
                <a:latin typeface="Bookman Old Style (Headings)"/>
              </a:rPr>
            </a:br>
            <a:br>
              <a:rPr lang="en-US" dirty="0">
                <a:latin typeface="Bookman Old Style (Headings)"/>
              </a:rPr>
            </a:br>
            <a:br>
              <a:rPr lang="en-US" dirty="0">
                <a:latin typeface="Bookman Old Style (Headings)"/>
              </a:rPr>
            </a:br>
            <a:r>
              <a:rPr lang="en-US" dirty="0">
                <a:latin typeface="Bookman Old Style (Headings)"/>
              </a:rPr>
              <a:t> </a:t>
            </a:r>
            <a:br>
              <a:rPr lang="en-US" dirty="0">
                <a:latin typeface="Bookman Old Style (Headings)"/>
              </a:rPr>
            </a:br>
            <a:br>
              <a:rPr lang="en-US" dirty="0">
                <a:latin typeface="Bookman Old Style (Headings)"/>
              </a:rPr>
            </a:br>
            <a:endParaRPr lang="en-US" sz="4700" dirty="0"/>
          </a:p>
        </p:txBody>
      </p:sp>
      <p:sp>
        <p:nvSpPr>
          <p:cNvPr id="46083" name="Rectangle 3">
            <a:extLst>
              <a:ext uri="{FF2B5EF4-FFF2-40B4-BE49-F238E27FC236}">
                <a16:creationId xmlns:a16="http://schemas.microsoft.com/office/drawing/2014/main" id="{3E8DE505-411C-45C9-BE18-44B4EED9D2F3}"/>
              </a:ext>
            </a:extLst>
          </p:cNvPr>
          <p:cNvSpPr>
            <a:spLocks noGrp="1" noChangeArrowheads="1"/>
          </p:cNvSpPr>
          <p:nvPr>
            <p:ph sz="quarter" idx="1"/>
          </p:nvPr>
        </p:nvSpPr>
        <p:spPr>
          <a:xfrm>
            <a:off x="2046648" y="1555779"/>
            <a:ext cx="8686800" cy="4937125"/>
          </a:xfrm>
        </p:spPr>
        <p:txBody>
          <a:bodyPr/>
          <a:lstStyle/>
          <a:p>
            <a:pPr marL="571500" indent="-571500">
              <a:buNone/>
            </a:pPr>
            <a:r>
              <a:rPr lang="en-US" altLang="en-US" sz="2400" dirty="0"/>
              <a:t>	</a:t>
            </a:r>
            <a:r>
              <a:rPr lang="en-US" altLang="en-US" dirty="0"/>
              <a:t>Surfaces is one of the most important ways to ensure that communicable diseases are not spread. Proper cleaning reduces the number of germs or microorganisms available to cause illness or </a:t>
            </a:r>
            <a:r>
              <a:rPr lang="en-US" altLang="en-US" dirty="0" err="1"/>
              <a:t>inction</a:t>
            </a:r>
            <a:r>
              <a:rPr lang="en-US" altLang="en-US" dirty="0"/>
              <a:t>.</a:t>
            </a:r>
          </a:p>
          <a:p>
            <a:pPr marL="571500" indent="-571500" algn="ctr">
              <a:buNone/>
            </a:pPr>
            <a:r>
              <a:rPr lang="en-US" altLang="en-US" dirty="0"/>
              <a:t>4 step process</a:t>
            </a:r>
          </a:p>
          <a:p>
            <a:pPr marL="571500" indent="-571500">
              <a:buFont typeface="Wingdings" panose="05000000000000000000" pitchFamily="2" charset="2"/>
              <a:buAutoNum type="arabicPeriod"/>
            </a:pPr>
            <a:r>
              <a:rPr lang="en-US" altLang="en-US" dirty="0"/>
              <a:t>Wash with water and soap</a:t>
            </a:r>
          </a:p>
          <a:p>
            <a:pPr marL="571500" indent="-571500">
              <a:buFont typeface="Wingdings" panose="05000000000000000000" pitchFamily="2" charset="2"/>
              <a:buAutoNum type="arabicPeriod"/>
            </a:pPr>
            <a:r>
              <a:rPr lang="en-US" altLang="en-US" dirty="0"/>
              <a:t>Rinse with clear water,</a:t>
            </a:r>
          </a:p>
          <a:p>
            <a:pPr marL="571500" indent="-571500">
              <a:buFont typeface="Wingdings" panose="05000000000000000000" pitchFamily="2" charset="2"/>
              <a:buAutoNum type="arabicPeriod"/>
            </a:pPr>
            <a:r>
              <a:rPr lang="en-US" altLang="en-US" dirty="0"/>
              <a:t>Soaking in or spraying on a disinfecting solution (2minutes) </a:t>
            </a:r>
          </a:p>
          <a:p>
            <a:pPr marL="571500" indent="-571500">
              <a:buFont typeface="Wingdings" panose="05000000000000000000" pitchFamily="2" charset="2"/>
              <a:buAutoNum type="arabicPeriod"/>
            </a:pPr>
            <a:r>
              <a:rPr lang="en-US" altLang="en-US" dirty="0"/>
              <a:t>Allow the surface to air-dry. </a:t>
            </a:r>
          </a:p>
        </p:txBody>
      </p:sp>
      <p:pic>
        <p:nvPicPr>
          <p:cNvPr id="46084" name="Picture 6" descr="th?id=H">
            <a:extLst>
              <a:ext uri="{FF2B5EF4-FFF2-40B4-BE49-F238E27FC236}">
                <a16:creationId xmlns:a16="http://schemas.microsoft.com/office/drawing/2014/main" id="{499D91BD-0839-4787-9572-B6699DD671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8650" y="3048000"/>
            <a:ext cx="21145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430B395-0E5B-4D56-8A6F-B2E359F8F2DC}"/>
              </a:ext>
            </a:extLst>
          </p:cNvPr>
          <p:cNvSpPr>
            <a:spLocks noGrp="1" noChangeArrowheads="1"/>
          </p:cNvSpPr>
          <p:nvPr>
            <p:ph type="title"/>
          </p:nvPr>
        </p:nvSpPr>
        <p:spPr>
          <a:xfrm>
            <a:off x="1676400" y="152400"/>
            <a:ext cx="8763000" cy="1066800"/>
          </a:xfrm>
        </p:spPr>
        <p:txBody>
          <a:bodyPr/>
          <a:lstStyle/>
          <a:p>
            <a:pPr eaLnBrk="1" hangingPunct="1"/>
            <a:r>
              <a:rPr lang="en-US" altLang="en-US" sz="3500">
                <a:latin typeface="Bookman Old Style (Headings)"/>
              </a:rPr>
              <a:t>Protecting Children from Disease Transmission</a:t>
            </a:r>
          </a:p>
        </p:txBody>
      </p:sp>
      <p:sp>
        <p:nvSpPr>
          <p:cNvPr id="47107" name="Rectangle 3">
            <a:extLst>
              <a:ext uri="{FF2B5EF4-FFF2-40B4-BE49-F238E27FC236}">
                <a16:creationId xmlns:a16="http://schemas.microsoft.com/office/drawing/2014/main" id="{EF7B79CA-695A-4996-82B2-8663309B7C85}"/>
              </a:ext>
            </a:extLst>
          </p:cNvPr>
          <p:cNvSpPr>
            <a:spLocks noGrp="1" noChangeArrowheads="1"/>
          </p:cNvSpPr>
          <p:nvPr>
            <p:ph sz="quarter" idx="1"/>
          </p:nvPr>
        </p:nvSpPr>
        <p:spPr>
          <a:xfrm>
            <a:off x="1981200" y="1447801"/>
            <a:ext cx="8229600" cy="4708525"/>
          </a:xfrm>
        </p:spPr>
        <p:txBody>
          <a:bodyPr/>
          <a:lstStyle/>
          <a:p>
            <a:pPr algn="ctr" eaLnBrk="1" hangingPunct="1">
              <a:buFont typeface="Wingdings" panose="05000000000000000000" pitchFamily="2" charset="2"/>
              <a:buNone/>
            </a:pPr>
            <a:r>
              <a:rPr lang="en-US" altLang="en-US">
                <a:latin typeface="Bookman Old Style (Headings)"/>
              </a:rPr>
              <a:t>The following needs to be sanitized:</a:t>
            </a:r>
          </a:p>
          <a:p>
            <a:pPr eaLnBrk="1" hangingPunct="1"/>
            <a:r>
              <a:rPr lang="en-US" altLang="en-US">
                <a:latin typeface="Bookman Old Style (Headings)"/>
              </a:rPr>
              <a:t>Mouth toys </a:t>
            </a:r>
          </a:p>
          <a:p>
            <a:pPr eaLnBrk="1" hangingPunct="1"/>
            <a:r>
              <a:rPr lang="en-US" altLang="en-US">
                <a:latin typeface="Bookman Old Style (Headings)"/>
              </a:rPr>
              <a:t>Sleeping equipment </a:t>
            </a:r>
          </a:p>
          <a:p>
            <a:pPr eaLnBrk="1" hangingPunct="1"/>
            <a:r>
              <a:rPr lang="en-US" altLang="en-US">
                <a:latin typeface="Bookman Old Style (Headings)"/>
              </a:rPr>
              <a:t>Potty chairs</a:t>
            </a:r>
          </a:p>
          <a:p>
            <a:pPr eaLnBrk="1" hangingPunct="1"/>
            <a:r>
              <a:rPr lang="en-US" altLang="en-US">
                <a:latin typeface="Bookman Old Style (Headings)"/>
              </a:rPr>
              <a:t>Table tops </a:t>
            </a:r>
          </a:p>
          <a:p>
            <a:pPr eaLnBrk="1" hangingPunct="1"/>
            <a:r>
              <a:rPr lang="en-US" altLang="en-US">
                <a:latin typeface="Bookman Old Style (Headings)"/>
              </a:rPr>
              <a:t>Diapering tables</a:t>
            </a:r>
          </a:p>
          <a:p>
            <a:pPr eaLnBrk="1" hangingPunct="1"/>
            <a:r>
              <a:rPr lang="en-US" altLang="en-US">
                <a:latin typeface="Bookman Old Style (Headings)"/>
              </a:rPr>
              <a:t>Water tables </a:t>
            </a:r>
          </a:p>
        </p:txBody>
      </p:sp>
      <p:pic>
        <p:nvPicPr>
          <p:cNvPr id="47108" name="Picture 6" descr="th?id=H">
            <a:extLst>
              <a:ext uri="{FF2B5EF4-FFF2-40B4-BE49-F238E27FC236}">
                <a16:creationId xmlns:a16="http://schemas.microsoft.com/office/drawing/2014/main" id="{47F83529-4A34-49E5-8F4F-86269DB6BC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638426"/>
            <a:ext cx="3048000"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A6B6166-62EE-4BEC-92B6-43CA32C7BC05}"/>
              </a:ext>
            </a:extLst>
          </p:cNvPr>
          <p:cNvSpPr>
            <a:spLocks noGrp="1"/>
          </p:cNvSpPr>
          <p:nvPr>
            <p:ph type="title"/>
          </p:nvPr>
        </p:nvSpPr>
        <p:spPr>
          <a:xfrm>
            <a:off x="2133600" y="533400"/>
            <a:ext cx="8153400" cy="1143000"/>
          </a:xfrm>
        </p:spPr>
        <p:txBody>
          <a:bodyPr>
            <a:normAutofit fontScale="90000"/>
          </a:bodyPr>
          <a:lstStyle/>
          <a:p>
            <a:pPr algn="ctr" eaLnBrk="1" hangingPunct="1"/>
            <a:r>
              <a:rPr lang="en-US" altLang="en-US" sz="4000" u="sng"/>
              <a:t>Controlling Infection –Places/Environment</a:t>
            </a:r>
          </a:p>
        </p:txBody>
      </p:sp>
      <p:sp>
        <p:nvSpPr>
          <p:cNvPr id="48131" name="Rectangle 3">
            <a:extLst>
              <a:ext uri="{FF2B5EF4-FFF2-40B4-BE49-F238E27FC236}">
                <a16:creationId xmlns:a16="http://schemas.microsoft.com/office/drawing/2014/main" id="{88045D64-04C3-4BE0-B3D4-A3C09009FFC5}"/>
              </a:ext>
            </a:extLst>
          </p:cNvPr>
          <p:cNvSpPr>
            <a:spLocks noGrp="1"/>
          </p:cNvSpPr>
          <p:nvPr>
            <p:ph sz="quarter" idx="1"/>
          </p:nvPr>
        </p:nvSpPr>
        <p:spPr>
          <a:xfrm>
            <a:off x="2136775" y="2590800"/>
            <a:ext cx="8153400" cy="3124200"/>
          </a:xfrm>
        </p:spPr>
        <p:txBody>
          <a:bodyPr/>
          <a:lstStyle/>
          <a:p>
            <a:pPr marL="514350" indent="-514350"/>
            <a:r>
              <a:rPr lang="en-US" altLang="en-US"/>
              <a:t>Facility Design</a:t>
            </a:r>
          </a:p>
          <a:p>
            <a:pPr marL="788988" lvl="1" indent="-514350"/>
            <a:r>
              <a:rPr lang="en-US" altLang="en-US"/>
              <a:t>Enough space to prevent crowding</a:t>
            </a:r>
          </a:p>
          <a:p>
            <a:pPr marL="788988" lvl="1" indent="-514350"/>
            <a:r>
              <a:rPr lang="en-US" altLang="en-US"/>
              <a:t>Surfaces easily cleanable</a:t>
            </a:r>
          </a:p>
          <a:p>
            <a:pPr marL="788988" lvl="1" indent="-514350"/>
            <a:r>
              <a:rPr lang="en-US" altLang="en-US"/>
              <a:t>Separation of food areas from toileting and diapering areas</a:t>
            </a:r>
          </a:p>
          <a:p>
            <a:pPr marL="788988" lvl="1" indent="-514350"/>
            <a:r>
              <a:rPr lang="en-US" altLang="en-US"/>
              <a:t>Enough flushing toilets and well-designed diaper-changing stations</a:t>
            </a:r>
          </a:p>
          <a:p>
            <a:pPr marL="788988" lvl="1" indent="-514350"/>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1B7D8A6-E47A-4ED6-B014-C782E2C5C104}"/>
              </a:ext>
            </a:extLst>
          </p:cNvPr>
          <p:cNvSpPr>
            <a:spLocks noGrp="1" noChangeArrowheads="1"/>
          </p:cNvSpPr>
          <p:nvPr>
            <p:ph type="title"/>
          </p:nvPr>
        </p:nvSpPr>
        <p:spPr>
          <a:xfrm>
            <a:off x="1752600" y="228600"/>
            <a:ext cx="8610600" cy="914400"/>
          </a:xfrm>
        </p:spPr>
        <p:txBody>
          <a:bodyPr>
            <a:normAutofit fontScale="90000"/>
          </a:bodyPr>
          <a:lstStyle/>
          <a:p>
            <a:pPr eaLnBrk="1" hangingPunct="1"/>
            <a:r>
              <a:rPr lang="en-US" altLang="en-US" sz="3500" u="sng">
                <a:latin typeface="Bookman Old Style (Headings)"/>
              </a:rPr>
              <a:t>Protecting yourself from Disease Transmission</a:t>
            </a:r>
          </a:p>
        </p:txBody>
      </p:sp>
      <p:sp>
        <p:nvSpPr>
          <p:cNvPr id="49155" name="Rectangle 3">
            <a:extLst>
              <a:ext uri="{FF2B5EF4-FFF2-40B4-BE49-F238E27FC236}">
                <a16:creationId xmlns:a16="http://schemas.microsoft.com/office/drawing/2014/main" id="{58881431-0277-40E5-8603-9FF13BE9DCF9}"/>
              </a:ext>
            </a:extLst>
          </p:cNvPr>
          <p:cNvSpPr>
            <a:spLocks noGrp="1" noChangeArrowheads="1"/>
          </p:cNvSpPr>
          <p:nvPr>
            <p:ph sz="quarter" idx="1"/>
          </p:nvPr>
        </p:nvSpPr>
        <p:spPr>
          <a:xfrm>
            <a:off x="2133600" y="1600200"/>
            <a:ext cx="7620000" cy="4114800"/>
          </a:xfrm>
        </p:spPr>
        <p:txBody>
          <a:bodyPr/>
          <a:lstStyle/>
          <a:p>
            <a:pPr eaLnBrk="1" hangingPunct="1"/>
            <a:r>
              <a:rPr lang="en-US" altLang="en-US">
                <a:latin typeface="Bookman Old Style (Headings)"/>
              </a:rPr>
              <a:t>Exposure Control Plan:</a:t>
            </a:r>
          </a:p>
          <a:p>
            <a:pPr eaLnBrk="1" hangingPunct="1"/>
            <a:endParaRPr lang="en-US" altLang="en-US" sz="1000">
              <a:latin typeface="Bookman Old Style (Headings)"/>
            </a:endParaRPr>
          </a:p>
          <a:p>
            <a:pPr lvl="1" eaLnBrk="1" hangingPunct="1"/>
            <a:r>
              <a:rPr lang="en-US" altLang="en-US" sz="2800">
                <a:latin typeface="Bookman Old Style (Headings)"/>
              </a:rPr>
              <a:t>Exposure Determination</a:t>
            </a:r>
          </a:p>
          <a:p>
            <a:pPr lvl="1" eaLnBrk="1" hangingPunct="1"/>
            <a:r>
              <a:rPr lang="en-US" altLang="en-US" sz="2800">
                <a:latin typeface="Bookman Old Style (Headings)"/>
              </a:rPr>
              <a:t>Schedule &amp; Methods for implementing OSHA Standards</a:t>
            </a:r>
          </a:p>
          <a:p>
            <a:pPr lvl="1" eaLnBrk="1" hangingPunct="1"/>
            <a:r>
              <a:rPr lang="en-US" altLang="en-US" sz="2800">
                <a:latin typeface="Bookman Old Style (Headings)"/>
              </a:rPr>
              <a:t>Procedures for evaluating exposures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7153A37-DD8E-4110-854E-5902AFE1F3D0}"/>
              </a:ext>
            </a:extLst>
          </p:cNvPr>
          <p:cNvSpPr>
            <a:spLocks noGrp="1" noChangeArrowheads="1"/>
          </p:cNvSpPr>
          <p:nvPr>
            <p:ph type="ctrTitle"/>
          </p:nvPr>
        </p:nvSpPr>
        <p:spPr>
          <a:xfrm>
            <a:off x="3657600" y="1555750"/>
            <a:ext cx="6477000" cy="1365250"/>
          </a:xfrm>
        </p:spPr>
        <p:txBody>
          <a:bodyPr>
            <a:normAutofit/>
          </a:bodyPr>
          <a:lstStyle/>
          <a:p>
            <a:pPr>
              <a:defRPr/>
            </a:pPr>
            <a:r>
              <a:rPr lang="en-US" sz="7200"/>
              <a:t>              Q &amp; A</a:t>
            </a:r>
          </a:p>
        </p:txBody>
      </p:sp>
      <p:pic>
        <p:nvPicPr>
          <p:cNvPr id="51203" name="Picture 4" descr="j0078622">
            <a:extLst>
              <a:ext uri="{FF2B5EF4-FFF2-40B4-BE49-F238E27FC236}">
                <a16:creationId xmlns:a16="http://schemas.microsoft.com/office/drawing/2014/main" id="{E0CD5438-25C5-443B-A11F-E9AD63CB0E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1" y="990600"/>
            <a:ext cx="1857375"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1A13DF7-E3C3-4CD2-8C54-20166753E340}"/>
              </a:ext>
            </a:extLst>
          </p:cNvPr>
          <p:cNvSpPr>
            <a:spLocks noGrp="1"/>
          </p:cNvSpPr>
          <p:nvPr>
            <p:ph type="title"/>
          </p:nvPr>
        </p:nvSpPr>
        <p:spPr>
          <a:xfrm>
            <a:off x="1981200" y="152400"/>
            <a:ext cx="8229600" cy="609600"/>
          </a:xfrm>
        </p:spPr>
        <p:txBody>
          <a:bodyPr>
            <a:normAutofit fontScale="90000"/>
          </a:bodyPr>
          <a:lstStyle/>
          <a:p>
            <a:br>
              <a:rPr lang="en-US" altLang="en-US"/>
            </a:br>
            <a:r>
              <a:rPr lang="en-US" altLang="en-US"/>
              <a:t>The germs and bugs are categorized as: </a:t>
            </a:r>
          </a:p>
        </p:txBody>
      </p:sp>
      <p:sp>
        <p:nvSpPr>
          <p:cNvPr id="13315" name="Content Placeholder 2">
            <a:extLst>
              <a:ext uri="{FF2B5EF4-FFF2-40B4-BE49-F238E27FC236}">
                <a16:creationId xmlns:a16="http://schemas.microsoft.com/office/drawing/2014/main" id="{3DA9A5D1-AB92-42FA-B907-3C419F58A2FC}"/>
              </a:ext>
            </a:extLst>
          </p:cNvPr>
          <p:cNvSpPr>
            <a:spLocks noGrp="1"/>
          </p:cNvSpPr>
          <p:nvPr>
            <p:ph sz="quarter" idx="1"/>
          </p:nvPr>
        </p:nvSpPr>
        <p:spPr>
          <a:xfrm>
            <a:off x="1981200" y="1219200"/>
            <a:ext cx="8229600" cy="3962400"/>
          </a:xfrm>
        </p:spPr>
        <p:txBody>
          <a:bodyPr>
            <a:normAutofit fontScale="92500"/>
          </a:bodyPr>
          <a:lstStyle/>
          <a:p>
            <a:r>
              <a:rPr lang="en-US" altLang="en-US"/>
              <a:t>viruses (e.g., "colds," chicken pox, hepatitis A &amp; B, HIV), </a:t>
            </a:r>
          </a:p>
          <a:p>
            <a:r>
              <a:rPr lang="en-US" altLang="en-US"/>
              <a:t>bacteria (e.g., "strep," tuberculosis), or </a:t>
            </a:r>
          </a:p>
          <a:p>
            <a:r>
              <a:rPr lang="en-US" altLang="en-US"/>
              <a:t>fungi (e.g., ringworm, thrush), and </a:t>
            </a:r>
          </a:p>
          <a:p>
            <a:r>
              <a:rPr lang="en-US" altLang="en-US"/>
              <a:t>parasites (e.g., giardia, pinworms, scabies, head lice).</a:t>
            </a:r>
          </a:p>
          <a:p>
            <a:r>
              <a:rPr lang="en-US" altLang="en-US"/>
              <a:t>Illnesses caused by bacteria, fungi and parasites always need medical evaluation and antibiotic treatment. Many illnesses caused by viruses are mild and go away on their own, but some need medical evaluation and treatment. </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29BECED-FFE2-44DC-860A-AC93792CD573}"/>
              </a:ext>
            </a:extLst>
          </p:cNvPr>
          <p:cNvSpPr>
            <a:spLocks noGrp="1"/>
          </p:cNvSpPr>
          <p:nvPr>
            <p:ph type="title"/>
          </p:nvPr>
        </p:nvSpPr>
        <p:spPr>
          <a:xfrm>
            <a:off x="1981200" y="152400"/>
            <a:ext cx="8229600" cy="609600"/>
          </a:xfrm>
        </p:spPr>
        <p:txBody>
          <a:bodyPr>
            <a:normAutofit fontScale="90000"/>
          </a:bodyPr>
          <a:lstStyle/>
          <a:p>
            <a:pPr algn="ctr"/>
            <a:br>
              <a:rPr lang="en-US" altLang="en-US"/>
            </a:br>
            <a:r>
              <a:rPr lang="en-US" altLang="en-US"/>
              <a:t>Types of germs</a:t>
            </a:r>
          </a:p>
        </p:txBody>
      </p:sp>
      <p:sp>
        <p:nvSpPr>
          <p:cNvPr id="14339" name="Content Placeholder 2">
            <a:extLst>
              <a:ext uri="{FF2B5EF4-FFF2-40B4-BE49-F238E27FC236}">
                <a16:creationId xmlns:a16="http://schemas.microsoft.com/office/drawing/2014/main" id="{1218EDA9-7C99-4F13-83B1-B45D8749BD8D}"/>
              </a:ext>
            </a:extLst>
          </p:cNvPr>
          <p:cNvSpPr>
            <a:spLocks noGrp="1"/>
          </p:cNvSpPr>
          <p:nvPr>
            <p:ph sz="quarter" idx="1"/>
          </p:nvPr>
        </p:nvSpPr>
        <p:spPr>
          <a:xfrm>
            <a:off x="1981200" y="914400"/>
            <a:ext cx="8229600" cy="5486400"/>
          </a:xfrm>
        </p:spPr>
        <p:txBody>
          <a:bodyPr/>
          <a:lstStyle/>
          <a:p>
            <a:endParaRPr lang="en-US" altLang="en-US" b="1" i="1"/>
          </a:p>
          <a:p>
            <a:r>
              <a:rPr lang="en-US" altLang="en-US" b="1" i="1"/>
              <a:t>Virus</a:t>
            </a:r>
          </a:p>
          <a:p>
            <a:pPr lvl="1"/>
            <a:r>
              <a:rPr lang="en-US" altLang="en-US"/>
              <a:t>People often get better on their own.</a:t>
            </a:r>
          </a:p>
          <a:p>
            <a:pPr lvl="1"/>
            <a:r>
              <a:rPr lang="en-US" altLang="en-US"/>
              <a:t>There is limited treatment, other than rest and control of symptoms</a:t>
            </a:r>
          </a:p>
          <a:p>
            <a:pPr lvl="1">
              <a:buFont typeface="Wingdings 3" panose="05040102010807070707" pitchFamily="18" charset="2"/>
              <a:buNone/>
            </a:pPr>
            <a:r>
              <a:rPr lang="en-US" altLang="en-US" b="1" i="1"/>
              <a:t>Bacteria</a:t>
            </a:r>
          </a:p>
          <a:p>
            <a:pPr lvl="1">
              <a:buFont typeface="Wingdings 3" panose="05040102010807070707" pitchFamily="18" charset="2"/>
              <a:buNone/>
            </a:pPr>
            <a:r>
              <a:rPr lang="en-US" altLang="en-US"/>
              <a:t>Often need to be treated with antibiotics</a:t>
            </a:r>
          </a:p>
          <a:p>
            <a:pPr lvl="1">
              <a:buFont typeface="Wingdings 3" panose="05040102010807070707" pitchFamily="18" charset="2"/>
              <a:buNone/>
            </a:pPr>
            <a:r>
              <a:rPr lang="en-US" altLang="en-US" b="1" i="1"/>
              <a:t>Fungus</a:t>
            </a:r>
          </a:p>
          <a:p>
            <a:pPr lvl="1">
              <a:buFont typeface="Wingdings 3" panose="05040102010807070707" pitchFamily="18" charset="2"/>
              <a:buNone/>
            </a:pPr>
            <a:r>
              <a:rPr lang="en-US" altLang="en-US"/>
              <a:t>	Often on surfaces of body and can be treated with creams or oral medication.</a:t>
            </a:r>
          </a:p>
          <a:p>
            <a:pPr lvl="1">
              <a:buFont typeface="Wingdings 3" panose="05040102010807070707" pitchFamily="18" charset="2"/>
              <a:buNone/>
            </a:pPr>
            <a:r>
              <a:rPr lang="en-US" altLang="en-US" b="1" i="1"/>
              <a:t>Parasite</a:t>
            </a:r>
          </a:p>
          <a:p>
            <a:pPr lvl="1">
              <a:buFont typeface="Wingdings 3" panose="05040102010807070707" pitchFamily="18" charset="2"/>
              <a:buNone/>
            </a:pPr>
            <a:r>
              <a:rPr lang="en-US" altLang="en-US"/>
              <a:t>Typically cause diarrhea</a:t>
            </a:r>
          </a:p>
          <a:p>
            <a:pPr lvl="1">
              <a:buFont typeface="Wingdings 3" panose="05040102010807070707" pitchFamily="18" charset="2"/>
              <a:buNone/>
            </a:pPr>
            <a:r>
              <a:rPr lang="en-US" altLang="en-US"/>
              <a:t>Often need to be treated with antiparasitic medications</a:t>
            </a:r>
          </a:p>
          <a:p>
            <a:pPr lvl="1">
              <a:buFont typeface="Wingdings 3" panose="05040102010807070707" pitchFamily="18" charset="2"/>
              <a:buNone/>
            </a:pPr>
            <a:endParaRPr lang="en-US" altLang="en-US"/>
          </a:p>
          <a:p>
            <a:pPr lvl="1">
              <a:buFont typeface="Wingdings 3" panose="05040102010807070707" pitchFamily="18" charset="2"/>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3570BFE-5235-4A35-BA6E-E1D0B336DF6C}"/>
              </a:ext>
            </a:extLst>
          </p:cNvPr>
          <p:cNvSpPr>
            <a:spLocks noGrp="1"/>
          </p:cNvSpPr>
          <p:nvPr>
            <p:ph type="title"/>
          </p:nvPr>
        </p:nvSpPr>
        <p:spPr>
          <a:xfrm>
            <a:off x="1981200" y="304800"/>
            <a:ext cx="8229600" cy="660088"/>
          </a:xfrm>
        </p:spPr>
        <p:txBody>
          <a:bodyPr>
            <a:normAutofit fontScale="90000"/>
          </a:bodyPr>
          <a:lstStyle/>
          <a:p>
            <a:br>
              <a:rPr lang="en-US" altLang="en-US" sz="2800" dirty="0"/>
            </a:br>
            <a:br>
              <a:rPr lang="en-US" altLang="en-US" sz="2800" dirty="0"/>
            </a:br>
            <a:r>
              <a:rPr lang="en-US" altLang="en-US" sz="4400" dirty="0"/>
              <a:t>How Do Communicable Diseases Spread?</a:t>
            </a:r>
            <a:br>
              <a:rPr lang="en-US" altLang="en-US" dirty="0"/>
            </a:br>
            <a:endParaRPr lang="en-US" altLang="en-US" sz="2800" dirty="0"/>
          </a:p>
        </p:txBody>
      </p:sp>
      <p:sp>
        <p:nvSpPr>
          <p:cNvPr id="16387" name="Content Placeholder 2">
            <a:extLst>
              <a:ext uri="{FF2B5EF4-FFF2-40B4-BE49-F238E27FC236}">
                <a16:creationId xmlns:a16="http://schemas.microsoft.com/office/drawing/2014/main" id="{2B0AD1CE-8D86-4DBD-9570-D2BD45D75D8C}"/>
              </a:ext>
            </a:extLst>
          </p:cNvPr>
          <p:cNvSpPr>
            <a:spLocks noGrp="1"/>
          </p:cNvSpPr>
          <p:nvPr>
            <p:ph sz="quarter" idx="1"/>
          </p:nvPr>
        </p:nvSpPr>
        <p:spPr>
          <a:xfrm>
            <a:off x="226730" y="1531480"/>
            <a:ext cx="8686800" cy="2933466"/>
          </a:xfrm>
        </p:spPr>
        <p:txBody>
          <a:bodyPr/>
          <a:lstStyle/>
          <a:p>
            <a:r>
              <a:rPr lang="en-US" altLang="en-US" dirty="0">
                <a:latin typeface="Times New Roman" panose="02020603050405020304" pitchFamily="18" charset="0"/>
                <a:cs typeface="Times New Roman" panose="02020603050405020304" pitchFamily="18" charset="0"/>
              </a:rPr>
              <a:t>Germs that cause communicable diseases are found in and on people, animals, food, water, air, and dirt. Most of the germs are carried in human "body fluids" - blood, mucus, saliva, vomit, stool, urine, and discharges from the eyes and skin lesions. Most communicable bugs are carried on the skin and hair. </a:t>
            </a:r>
          </a:p>
          <a:p>
            <a:endParaRPr lang="en-US" altLang="en-US" dirty="0"/>
          </a:p>
        </p:txBody>
      </p:sp>
      <p:pic>
        <p:nvPicPr>
          <p:cNvPr id="16388" name="Picture 2" descr="http://ts1.mm.bing.net/th?id=HN.608022478456751464&amp;pid=15.1">
            <a:extLst>
              <a:ext uri="{FF2B5EF4-FFF2-40B4-BE49-F238E27FC236}">
                <a16:creationId xmlns:a16="http://schemas.microsoft.com/office/drawing/2014/main" id="{03C9A98E-D359-4F53-9442-F88FC3DC0F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3345" y="2395391"/>
            <a:ext cx="3429000" cy="424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3C3D894-FDDB-4C64-B1C5-AC35D985290D}"/>
              </a:ext>
            </a:extLst>
          </p:cNvPr>
          <p:cNvSpPr>
            <a:spLocks noGrp="1"/>
          </p:cNvSpPr>
          <p:nvPr>
            <p:ph type="title"/>
          </p:nvPr>
        </p:nvSpPr>
        <p:spPr>
          <a:xfrm>
            <a:off x="911127" y="679276"/>
            <a:ext cx="10515600" cy="768058"/>
          </a:xfrm>
        </p:spPr>
        <p:txBody>
          <a:bodyPr>
            <a:normAutofit fontScale="90000"/>
          </a:bodyPr>
          <a:lstStyle/>
          <a:p>
            <a:br>
              <a:rPr lang="en-US" altLang="en-US" sz="280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Communicable diseases can be categorized by the way they spread: </a:t>
            </a:r>
            <a:br>
              <a:rPr lang="en-US" altLang="en-US" sz="2800" dirty="0">
                <a:latin typeface="Times New Roman" panose="02020603050405020304" pitchFamily="18" charset="0"/>
                <a:cs typeface="Times New Roman" panose="02020603050405020304" pitchFamily="18" charset="0"/>
              </a:rPr>
            </a:br>
            <a:br>
              <a:rPr lang="en-US" altLang="en-US" dirty="0"/>
            </a:br>
            <a:endParaRPr lang="en-US" altLang="en-US" dirty="0"/>
          </a:p>
        </p:txBody>
      </p:sp>
      <p:sp>
        <p:nvSpPr>
          <p:cNvPr id="17411" name="Content Placeholder 2">
            <a:extLst>
              <a:ext uri="{FF2B5EF4-FFF2-40B4-BE49-F238E27FC236}">
                <a16:creationId xmlns:a16="http://schemas.microsoft.com/office/drawing/2014/main" id="{D6A3FAFD-C6E0-42BE-B203-83275BC41A16}"/>
              </a:ext>
            </a:extLst>
          </p:cNvPr>
          <p:cNvSpPr>
            <a:spLocks noGrp="1"/>
          </p:cNvSpPr>
          <p:nvPr>
            <p:ph sz="quarter" idx="1"/>
          </p:nvPr>
        </p:nvSpPr>
        <p:spPr>
          <a:xfrm>
            <a:off x="953669" y="1524000"/>
            <a:ext cx="8229600" cy="3810000"/>
          </a:xfrm>
        </p:spPr>
        <p:txBody>
          <a:bodyPr>
            <a:normAutofit fontScale="92500" lnSpcReduction="10000"/>
          </a:bodyPr>
          <a:lstStyle/>
          <a:p>
            <a:r>
              <a:rPr lang="en-US" altLang="en-US" b="1" dirty="0"/>
              <a:t>Respiratory</a:t>
            </a:r>
            <a:r>
              <a:rPr lang="en-US" altLang="en-US" dirty="0"/>
              <a:t> diseases (e.g., colds) affect the head and chest. </a:t>
            </a:r>
          </a:p>
          <a:p>
            <a:r>
              <a:rPr lang="en-US" altLang="en-US" b="1" dirty="0"/>
              <a:t>Gastrointestinal</a:t>
            </a:r>
            <a:r>
              <a:rPr lang="en-US" altLang="en-US" dirty="0"/>
              <a:t> diseases (e.g., infectious diarrhea) affect the stomach and intestines. </a:t>
            </a:r>
          </a:p>
          <a:p>
            <a:r>
              <a:rPr lang="en-US" altLang="en-US" b="1" dirty="0"/>
              <a:t>Dermatologic</a:t>
            </a:r>
            <a:r>
              <a:rPr lang="en-US" altLang="en-US" dirty="0"/>
              <a:t> diseases (e.g., ringworm) affect the skin and hair. </a:t>
            </a:r>
          </a:p>
          <a:p>
            <a:r>
              <a:rPr lang="en-US" altLang="en-US" b="1" dirty="0"/>
              <a:t>Blood-borne</a:t>
            </a:r>
            <a:r>
              <a:rPr lang="en-US" altLang="en-US" dirty="0"/>
              <a:t> diseases (e.g., hepatitis B) affect the entire body. </a:t>
            </a:r>
            <a:br>
              <a:rPr lang="en-US" altLang="en-US" dirty="0"/>
            </a:br>
            <a:br>
              <a:rPr lang="en-US" altLang="en-US" dirty="0"/>
            </a:br>
            <a:endParaRPr lang="en-US" altLang="en-US" dirty="0"/>
          </a:p>
        </p:txBody>
      </p:sp>
      <p:pic>
        <p:nvPicPr>
          <p:cNvPr id="17412" name="Picture 2" descr="http://ts4.mm.bing.net/th?id=HN.607995961331289583&amp;pid=15.1">
            <a:extLst>
              <a:ext uri="{FF2B5EF4-FFF2-40B4-BE49-F238E27FC236}">
                <a16:creationId xmlns:a16="http://schemas.microsoft.com/office/drawing/2014/main" id="{04531682-FC2F-429B-8FB0-F6557677E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6425" y="4095166"/>
            <a:ext cx="4018497" cy="267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BFFC8CE-AC3D-44EF-8297-39DC5C725782}"/>
              </a:ext>
            </a:extLst>
          </p:cNvPr>
          <p:cNvSpPr>
            <a:spLocks noGrp="1" noChangeArrowheads="1"/>
          </p:cNvSpPr>
          <p:nvPr>
            <p:ph type="title"/>
          </p:nvPr>
        </p:nvSpPr>
        <p:spPr>
          <a:xfrm>
            <a:off x="1981200" y="190500"/>
            <a:ext cx="8534400" cy="952500"/>
          </a:xfrm>
        </p:spPr>
        <p:txBody>
          <a:bodyPr/>
          <a:lstStyle/>
          <a:p>
            <a:pPr eaLnBrk="1" hangingPunct="1"/>
            <a:r>
              <a:rPr lang="en-US" altLang="en-US" sz="3800" u="sng"/>
              <a:t>How Pathogens Enter the Body</a:t>
            </a:r>
          </a:p>
        </p:txBody>
      </p:sp>
      <p:sp>
        <p:nvSpPr>
          <p:cNvPr id="18435" name="Rectangle 3">
            <a:extLst>
              <a:ext uri="{FF2B5EF4-FFF2-40B4-BE49-F238E27FC236}">
                <a16:creationId xmlns:a16="http://schemas.microsoft.com/office/drawing/2014/main" id="{F7A6BD98-9BAB-4162-BC6B-590A8F7D4E11}"/>
              </a:ext>
            </a:extLst>
          </p:cNvPr>
          <p:cNvSpPr>
            <a:spLocks noGrp="1" noChangeArrowheads="1"/>
          </p:cNvSpPr>
          <p:nvPr>
            <p:ph sz="quarter" idx="1"/>
          </p:nvPr>
        </p:nvSpPr>
        <p:spPr>
          <a:xfrm>
            <a:off x="2057400" y="1524000"/>
            <a:ext cx="3657600" cy="4572000"/>
          </a:xfrm>
        </p:spPr>
        <p:txBody>
          <a:bodyPr/>
          <a:lstStyle/>
          <a:p>
            <a:pPr eaLnBrk="1" hangingPunct="1"/>
            <a:r>
              <a:rPr lang="en-US" altLang="en-US" dirty="0"/>
              <a:t>Direct contact</a:t>
            </a:r>
          </a:p>
          <a:p>
            <a:pPr eaLnBrk="1" hangingPunct="1"/>
            <a:r>
              <a:rPr lang="en-US" altLang="en-US" dirty="0"/>
              <a:t>Indirect contact</a:t>
            </a:r>
          </a:p>
        </p:txBody>
      </p:sp>
      <p:sp>
        <p:nvSpPr>
          <p:cNvPr id="18436" name="Rectangle 4">
            <a:extLst>
              <a:ext uri="{FF2B5EF4-FFF2-40B4-BE49-F238E27FC236}">
                <a16:creationId xmlns:a16="http://schemas.microsoft.com/office/drawing/2014/main" id="{BBCE9613-55E8-4CE6-A882-205D04AD68CE}"/>
              </a:ext>
            </a:extLst>
          </p:cNvPr>
          <p:cNvSpPr>
            <a:spLocks noGrp="1" noChangeArrowheads="1"/>
          </p:cNvSpPr>
          <p:nvPr>
            <p:ph sz="quarter" idx="2"/>
          </p:nvPr>
        </p:nvSpPr>
        <p:spPr>
          <a:xfrm>
            <a:off x="6248400" y="1524000"/>
            <a:ext cx="3436938" cy="4495800"/>
          </a:xfrm>
        </p:spPr>
        <p:txBody>
          <a:bodyPr/>
          <a:lstStyle/>
          <a:p>
            <a:pPr eaLnBrk="1" hangingPunct="1"/>
            <a:r>
              <a:rPr lang="en-US" altLang="en-US"/>
              <a:t>Airborne</a:t>
            </a:r>
          </a:p>
          <a:p>
            <a:pPr eaLnBrk="1" hangingPunct="1"/>
            <a:r>
              <a:rPr lang="en-US" altLang="en-US"/>
              <a:t>Vector-borne</a:t>
            </a:r>
          </a:p>
        </p:txBody>
      </p:sp>
      <p:pic>
        <p:nvPicPr>
          <p:cNvPr id="18437" name="Picture 12" descr="th?id=H">
            <a:extLst>
              <a:ext uri="{FF2B5EF4-FFF2-40B4-BE49-F238E27FC236}">
                <a16:creationId xmlns:a16="http://schemas.microsoft.com/office/drawing/2014/main" id="{F3AA6590-5975-4431-A992-2AFB32DA0F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648200"/>
            <a:ext cx="27432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14" descr="2542419">
            <a:extLst>
              <a:ext uri="{FF2B5EF4-FFF2-40B4-BE49-F238E27FC236}">
                <a16:creationId xmlns:a16="http://schemas.microsoft.com/office/drawing/2014/main" id="{79110C1D-2C91-41FC-B969-3C6D46B4FA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2514600"/>
            <a:ext cx="2743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8" descr="th?id=H">
            <a:extLst>
              <a:ext uri="{FF2B5EF4-FFF2-40B4-BE49-F238E27FC236}">
                <a16:creationId xmlns:a16="http://schemas.microsoft.com/office/drawing/2014/main" id="{7D90FB79-14FF-45C9-B6BE-9A2A53DBB7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2590801"/>
            <a:ext cx="28956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21" descr="th?id=H">
            <a:extLst>
              <a:ext uri="{FF2B5EF4-FFF2-40B4-BE49-F238E27FC236}">
                <a16:creationId xmlns:a16="http://schemas.microsoft.com/office/drawing/2014/main" id="{E7105CBA-AAD3-49F0-8DF4-FF68107B74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4648200"/>
            <a:ext cx="2895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B01046-32F5-4DF1-B58C-14E0482679A4}"/>
              </a:ext>
            </a:extLst>
          </p:cNvPr>
          <p:cNvSpPr>
            <a:spLocks noGrp="1"/>
          </p:cNvSpPr>
          <p:nvPr>
            <p:ph type="title"/>
          </p:nvPr>
        </p:nvSpPr>
        <p:spPr>
          <a:xfrm>
            <a:off x="1752600" y="228600"/>
            <a:ext cx="8763000" cy="1066800"/>
          </a:xfrm>
        </p:spPr>
        <p:txBody>
          <a:bodyPr/>
          <a:lstStyle/>
          <a:p>
            <a:pPr eaLnBrk="1" hangingPunct="1"/>
            <a:r>
              <a:rPr lang="en-US" altLang="en-US" sz="3400" u="sng"/>
              <a:t>Recognize &amp; Managing Communicable Diseases </a:t>
            </a:r>
          </a:p>
        </p:txBody>
      </p:sp>
      <p:sp>
        <p:nvSpPr>
          <p:cNvPr id="19459" name="Rectangle 3">
            <a:extLst>
              <a:ext uri="{FF2B5EF4-FFF2-40B4-BE49-F238E27FC236}">
                <a16:creationId xmlns:a16="http://schemas.microsoft.com/office/drawing/2014/main" id="{CD618B6A-E1CA-4139-8FF8-5E20215706A2}"/>
              </a:ext>
            </a:extLst>
          </p:cNvPr>
          <p:cNvSpPr>
            <a:spLocks noGrp="1"/>
          </p:cNvSpPr>
          <p:nvPr>
            <p:ph sz="quarter" idx="1"/>
          </p:nvPr>
        </p:nvSpPr>
        <p:spPr>
          <a:xfrm>
            <a:off x="1828801" y="1295400"/>
            <a:ext cx="8461375" cy="3733800"/>
          </a:xfrm>
        </p:spPr>
        <p:txBody>
          <a:bodyPr/>
          <a:lstStyle/>
          <a:p>
            <a:pPr eaLnBrk="1" hangingPunct="1"/>
            <a:r>
              <a:rPr lang="en-US" altLang="en-US" sz="3200">
                <a:latin typeface="Times New Roman" panose="02020603050405020304" pitchFamily="18" charset="0"/>
                <a:cs typeface="Times New Roman" panose="02020603050405020304" pitchFamily="18" charset="0"/>
              </a:rPr>
              <a:t>Recognizing and managing Communicable Diseases involves a partnership among Staff, Families and Health Professionals. </a:t>
            </a:r>
          </a:p>
          <a:p>
            <a:pPr eaLnBrk="1" hangingPunct="1"/>
            <a:r>
              <a:rPr lang="en-US" altLang="en-US" sz="3200">
                <a:latin typeface="Times New Roman" panose="02020603050405020304" pitchFamily="18" charset="0"/>
                <a:cs typeface="Times New Roman" panose="02020603050405020304" pitchFamily="18" charset="0"/>
              </a:rPr>
              <a:t>Communication among Staff, Families and Health Professionals plays a key role in preventing &amp; managing Communicable Diseases.</a:t>
            </a:r>
          </a:p>
        </p:txBody>
      </p:sp>
      <p:pic>
        <p:nvPicPr>
          <p:cNvPr id="19460" name="Picture 5" descr="http://ts1.explicit.bing.net/th?id=HN.608015941521048220&amp;pid=15.1">
            <a:extLst>
              <a:ext uri="{FF2B5EF4-FFF2-40B4-BE49-F238E27FC236}">
                <a16:creationId xmlns:a16="http://schemas.microsoft.com/office/drawing/2014/main" id="{6A791D95-B0F5-423A-AA17-A4C0D8D6C8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4419600"/>
            <a:ext cx="1762125"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2374</Words>
  <Application>Microsoft Office PowerPoint</Application>
  <PresentationFormat>Widescreen</PresentationFormat>
  <Paragraphs>226</Paragraphs>
  <Slides>37</Slides>
  <Notes>18</Notes>
  <HiddenSlides>3</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Arial</vt:lpstr>
      <vt:lpstr>Bookman Old Style (Headings)</vt:lpstr>
      <vt:lpstr>Calibri</vt:lpstr>
      <vt:lpstr>Calibri Light</vt:lpstr>
      <vt:lpstr>Gill Sans MT (Body)</vt:lpstr>
      <vt:lpstr>Segoe Script</vt:lpstr>
      <vt:lpstr>Times New Roman</vt:lpstr>
      <vt:lpstr>Wingdings</vt:lpstr>
      <vt:lpstr>Wingdings 3</vt:lpstr>
      <vt:lpstr>Office Theme</vt:lpstr>
      <vt:lpstr>   Preventing and Controlling the Spread of Communicable Diseases, Including Immunizations </vt:lpstr>
      <vt:lpstr>Medical Home</vt:lpstr>
      <vt:lpstr> What Are Communicable Diseases? </vt:lpstr>
      <vt:lpstr> The germs and bugs are categorized as: </vt:lpstr>
      <vt:lpstr> Types of germs</vt:lpstr>
      <vt:lpstr>  How Do Communicable Diseases Spread? </vt:lpstr>
      <vt:lpstr> Communicable diseases can be categorized by the way they spread:   </vt:lpstr>
      <vt:lpstr>How Pathogens Enter the Body</vt:lpstr>
      <vt:lpstr>Recognize &amp; Managing Communicable Diseases </vt:lpstr>
      <vt:lpstr> The Role of staff is: </vt:lpstr>
      <vt:lpstr>Procedures for Immunizations:</vt:lpstr>
      <vt:lpstr>Cont. Procedures for Immunizations:</vt:lpstr>
      <vt:lpstr>Immunizations</vt:lpstr>
      <vt:lpstr>Preventing the Spread of a Communicable Disease</vt:lpstr>
      <vt:lpstr>Tuberculin (TB)</vt:lpstr>
      <vt:lpstr>Tuberculin (TB)</vt:lpstr>
      <vt:lpstr>TB Infection versus Disease</vt:lpstr>
      <vt:lpstr>Diagnosis of TB Disease:Symptoms</vt:lpstr>
      <vt:lpstr>Communicable Disease Reporting Policy</vt:lpstr>
      <vt:lpstr>OSHA Regulations</vt:lpstr>
      <vt:lpstr>OSHA Regulations</vt:lpstr>
      <vt:lpstr>OSHA Requires</vt:lpstr>
      <vt:lpstr>Prevention of Communicable Diseases </vt:lpstr>
      <vt:lpstr>Preventing the Spread of a Communicable Disease</vt:lpstr>
      <vt:lpstr>Preventing the Spread of a Communicable Disease</vt:lpstr>
      <vt:lpstr>Children</vt:lpstr>
      <vt:lpstr>  “Catching”a Communicable Disease</vt:lpstr>
      <vt:lpstr>What is a Germ?</vt:lpstr>
      <vt:lpstr>Disease Transmission</vt:lpstr>
      <vt:lpstr>Body Substance Precautions </vt:lpstr>
      <vt:lpstr>Hand Washing </vt:lpstr>
      <vt:lpstr>Hand Washing </vt:lpstr>
      <vt:lpstr>      Cleaning &amp; Disinfecting       </vt:lpstr>
      <vt:lpstr>Protecting Children from Disease Transmission</vt:lpstr>
      <vt:lpstr>Controlling Infection –Places/Environment</vt:lpstr>
      <vt:lpstr>Protecting yourself from Disease Transmission</vt:lpstr>
      <vt:lpstr>              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Preventing and Controlling the Spread of Communicable Diseases, Including Immunizations </dc:title>
  <dc:creator>Lino Zamora</dc:creator>
  <cp:lastModifiedBy>Lino Zamora</cp:lastModifiedBy>
  <cp:revision>10</cp:revision>
  <dcterms:created xsi:type="dcterms:W3CDTF">2020-08-24T01:01:44Z</dcterms:created>
  <dcterms:modified xsi:type="dcterms:W3CDTF">2020-08-24T20:31:43Z</dcterms:modified>
</cp:coreProperties>
</file>